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84"/>
  </p:notesMasterIdLst>
  <p:sldIdLst>
    <p:sldId id="256" r:id="rId3"/>
    <p:sldId id="257" r:id="rId4"/>
    <p:sldId id="271" r:id="rId5"/>
    <p:sldId id="272" r:id="rId6"/>
    <p:sldId id="273" r:id="rId7"/>
    <p:sldId id="267" r:id="rId8"/>
    <p:sldId id="280" r:id="rId9"/>
    <p:sldId id="269" r:id="rId10"/>
    <p:sldId id="299" r:id="rId11"/>
    <p:sldId id="298" r:id="rId12"/>
    <p:sldId id="300" r:id="rId13"/>
    <p:sldId id="264" r:id="rId14"/>
    <p:sldId id="281" r:id="rId15"/>
    <p:sldId id="282" r:id="rId16"/>
    <p:sldId id="288" r:id="rId17"/>
    <p:sldId id="365" r:id="rId18"/>
    <p:sldId id="293" r:id="rId19"/>
    <p:sldId id="307" r:id="rId20"/>
    <p:sldId id="303" r:id="rId21"/>
    <p:sldId id="296" r:id="rId22"/>
    <p:sldId id="368" r:id="rId23"/>
    <p:sldId id="367" r:id="rId24"/>
    <p:sldId id="304" r:id="rId25"/>
    <p:sldId id="366" r:id="rId26"/>
    <p:sldId id="317" r:id="rId27"/>
    <p:sldId id="312" r:id="rId28"/>
    <p:sldId id="314" r:id="rId29"/>
    <p:sldId id="318" r:id="rId30"/>
    <p:sldId id="356" r:id="rId31"/>
    <p:sldId id="359" r:id="rId32"/>
    <p:sldId id="358" r:id="rId33"/>
    <p:sldId id="360" r:id="rId34"/>
    <p:sldId id="351" r:id="rId35"/>
    <p:sldId id="353" r:id="rId36"/>
    <p:sldId id="361" r:id="rId37"/>
    <p:sldId id="362" r:id="rId38"/>
    <p:sldId id="377" r:id="rId39"/>
    <p:sldId id="376" r:id="rId40"/>
    <p:sldId id="378" r:id="rId41"/>
    <p:sldId id="379" r:id="rId42"/>
    <p:sldId id="369" r:id="rId43"/>
    <p:sldId id="371" r:id="rId44"/>
    <p:sldId id="373" r:id="rId45"/>
    <p:sldId id="374" r:id="rId46"/>
    <p:sldId id="380" r:id="rId47"/>
    <p:sldId id="278" r:id="rId48"/>
    <p:sldId id="301" r:id="rId49"/>
    <p:sldId id="381" r:id="rId50"/>
    <p:sldId id="283" r:id="rId51"/>
    <p:sldId id="311"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 id="345" r:id="rId79"/>
    <p:sldId id="346" r:id="rId80"/>
    <p:sldId id="347" r:id="rId81"/>
    <p:sldId id="348" r:id="rId82"/>
    <p:sldId id="349" r:id="rId8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7E69"/>
    <a:srgbClr val="FFFFFF"/>
    <a:srgbClr val="D55345"/>
    <a:srgbClr val="D2DFD1"/>
    <a:srgbClr val="FFF8C2"/>
    <a:srgbClr val="FFCCCC"/>
    <a:srgbClr val="D75143"/>
    <a:srgbClr val="3B52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83962" autoAdjust="0"/>
  </p:normalViewPr>
  <p:slideViewPr>
    <p:cSldViewPr>
      <p:cViewPr varScale="1">
        <p:scale>
          <a:sx n="54" d="100"/>
          <a:sy n="54" d="100"/>
        </p:scale>
        <p:origin x="-17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94ED3F9-E659-472F-93C9-39958B14CBBA}" type="datetimeFigureOut">
              <a:rPr kumimoji="1" lang="ja-JP" altLang="en-US" smtClean="0"/>
              <a:pPr/>
              <a:t>2015/9/2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C521E4F-4D72-4180-A8B8-219D402E42CF}" type="slidenum">
              <a:rPr kumimoji="1" lang="ja-JP" altLang="en-US" smtClean="0"/>
              <a:pPr/>
              <a:t>‹#›</a:t>
            </a:fld>
            <a:endParaRPr kumimoji="1" lang="ja-JP" altLang="en-US"/>
          </a:p>
        </p:txBody>
      </p:sp>
    </p:spTree>
    <p:extLst>
      <p:ext uri="{BB962C8B-B14F-4D97-AF65-F5344CB8AC3E}">
        <p14:creationId xmlns:p14="http://schemas.microsoft.com/office/powerpoint/2010/main" val="5013128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a:t>
            </a:fld>
            <a:endParaRPr kumimoji="1" lang="ja-JP" altLang="en-US" dirty="0"/>
          </a:p>
        </p:txBody>
      </p:sp>
    </p:spTree>
    <p:extLst>
      <p:ext uri="{BB962C8B-B14F-4D97-AF65-F5344CB8AC3E}">
        <p14:creationId xmlns:p14="http://schemas.microsoft.com/office/powerpoint/2010/main" val="1044254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17</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18</a:t>
            </a:fld>
            <a:endParaRPr kumimoji="1" lang="ja-JP" altLang="en-US"/>
          </a:p>
        </p:txBody>
      </p:sp>
    </p:spTree>
    <p:extLst>
      <p:ext uri="{BB962C8B-B14F-4D97-AF65-F5344CB8AC3E}">
        <p14:creationId xmlns:p14="http://schemas.microsoft.com/office/powerpoint/2010/main" val="1472548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19</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20</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smtClean="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21</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22</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23</a:t>
            </a:fld>
            <a:endParaRPr kumimoji="1" lang="ja-JP" altLang="en-US"/>
          </a:p>
        </p:txBody>
      </p:sp>
    </p:spTree>
    <p:extLst>
      <p:ext uri="{BB962C8B-B14F-4D97-AF65-F5344CB8AC3E}">
        <p14:creationId xmlns:p14="http://schemas.microsoft.com/office/powerpoint/2010/main" val="4128947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24</a:t>
            </a:fld>
            <a:endParaRPr kumimoji="1" lang="ja-JP" altLang="en-US"/>
          </a:p>
        </p:txBody>
      </p:sp>
    </p:spTree>
    <p:extLst>
      <p:ext uri="{BB962C8B-B14F-4D97-AF65-F5344CB8AC3E}">
        <p14:creationId xmlns:p14="http://schemas.microsoft.com/office/powerpoint/2010/main" val="771506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25</a:t>
            </a:fld>
            <a:endParaRPr kumimoji="1" lang="ja-JP" altLang="en-US"/>
          </a:p>
        </p:txBody>
      </p:sp>
    </p:spTree>
    <p:extLst>
      <p:ext uri="{BB962C8B-B14F-4D97-AF65-F5344CB8AC3E}">
        <p14:creationId xmlns:p14="http://schemas.microsoft.com/office/powerpoint/2010/main" val="190365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26</a:t>
            </a:fld>
            <a:endParaRPr kumimoji="1" lang="ja-JP" altLang="en-US"/>
          </a:p>
        </p:txBody>
      </p:sp>
    </p:spTree>
    <p:extLst>
      <p:ext uri="{BB962C8B-B14F-4D97-AF65-F5344CB8AC3E}">
        <p14:creationId xmlns:p14="http://schemas.microsoft.com/office/powerpoint/2010/main" val="3841970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a:t>
            </a:fld>
            <a:endParaRPr kumimoji="1" lang="ja-JP" altLang="en-US" dirty="0"/>
          </a:p>
        </p:txBody>
      </p:sp>
    </p:spTree>
    <p:extLst>
      <p:ext uri="{BB962C8B-B14F-4D97-AF65-F5344CB8AC3E}">
        <p14:creationId xmlns:p14="http://schemas.microsoft.com/office/powerpoint/2010/main" val="5895279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27</a:t>
            </a:fld>
            <a:endParaRPr kumimoji="1" lang="ja-JP" altLang="en-US"/>
          </a:p>
        </p:txBody>
      </p:sp>
    </p:spTree>
    <p:extLst>
      <p:ext uri="{BB962C8B-B14F-4D97-AF65-F5344CB8AC3E}">
        <p14:creationId xmlns:p14="http://schemas.microsoft.com/office/powerpoint/2010/main" val="3142123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28</a:t>
            </a:fld>
            <a:endParaRPr kumimoji="1" lang="ja-JP" altLang="en-US"/>
          </a:p>
        </p:txBody>
      </p:sp>
    </p:spTree>
    <p:extLst>
      <p:ext uri="{BB962C8B-B14F-4D97-AF65-F5344CB8AC3E}">
        <p14:creationId xmlns:p14="http://schemas.microsoft.com/office/powerpoint/2010/main" val="28856227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29</a:t>
            </a:fld>
            <a:endParaRPr kumimoji="1" lang="ja-JP" altLang="en-US"/>
          </a:p>
        </p:txBody>
      </p:sp>
    </p:spTree>
    <p:extLst>
      <p:ext uri="{BB962C8B-B14F-4D97-AF65-F5344CB8AC3E}">
        <p14:creationId xmlns:p14="http://schemas.microsoft.com/office/powerpoint/2010/main" val="4042582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30</a:t>
            </a:fld>
            <a:endParaRPr kumimoji="1" lang="ja-JP" altLang="en-US"/>
          </a:p>
        </p:txBody>
      </p:sp>
    </p:spTree>
    <p:extLst>
      <p:ext uri="{BB962C8B-B14F-4D97-AF65-F5344CB8AC3E}">
        <p14:creationId xmlns:p14="http://schemas.microsoft.com/office/powerpoint/2010/main" val="35580446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31</a:t>
            </a:fld>
            <a:endParaRPr kumimoji="1" lang="ja-JP" altLang="en-US"/>
          </a:p>
        </p:txBody>
      </p:sp>
    </p:spTree>
    <p:extLst>
      <p:ext uri="{BB962C8B-B14F-4D97-AF65-F5344CB8AC3E}">
        <p14:creationId xmlns:p14="http://schemas.microsoft.com/office/powerpoint/2010/main" val="1225510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32</a:t>
            </a:fld>
            <a:endParaRPr kumimoji="1" lang="ja-JP" altLang="en-US"/>
          </a:p>
        </p:txBody>
      </p:sp>
    </p:spTree>
    <p:extLst>
      <p:ext uri="{BB962C8B-B14F-4D97-AF65-F5344CB8AC3E}">
        <p14:creationId xmlns:p14="http://schemas.microsoft.com/office/powerpoint/2010/main" val="28546315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33</a:t>
            </a:fld>
            <a:endParaRPr kumimoji="1" lang="ja-JP" altLang="en-US"/>
          </a:p>
        </p:txBody>
      </p:sp>
    </p:spTree>
    <p:extLst>
      <p:ext uri="{BB962C8B-B14F-4D97-AF65-F5344CB8AC3E}">
        <p14:creationId xmlns:p14="http://schemas.microsoft.com/office/powerpoint/2010/main" val="587314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34</a:t>
            </a:fld>
            <a:endParaRPr kumimoji="1" lang="ja-JP" altLang="en-US"/>
          </a:p>
        </p:txBody>
      </p:sp>
    </p:spTree>
    <p:extLst>
      <p:ext uri="{BB962C8B-B14F-4D97-AF65-F5344CB8AC3E}">
        <p14:creationId xmlns:p14="http://schemas.microsoft.com/office/powerpoint/2010/main" val="33496073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35</a:t>
            </a:fld>
            <a:endParaRPr kumimoji="1" lang="ja-JP" altLang="en-US"/>
          </a:p>
        </p:txBody>
      </p:sp>
    </p:spTree>
    <p:extLst>
      <p:ext uri="{BB962C8B-B14F-4D97-AF65-F5344CB8AC3E}">
        <p14:creationId xmlns:p14="http://schemas.microsoft.com/office/powerpoint/2010/main" val="6060940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36</a:t>
            </a:fld>
            <a:endParaRPr kumimoji="1" lang="ja-JP" altLang="en-US"/>
          </a:p>
        </p:txBody>
      </p:sp>
    </p:spTree>
    <p:extLst>
      <p:ext uri="{BB962C8B-B14F-4D97-AF65-F5344CB8AC3E}">
        <p14:creationId xmlns:p14="http://schemas.microsoft.com/office/powerpoint/2010/main" val="1020441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a:t>
            </a:fld>
            <a:endParaRPr kumimoji="1" lang="ja-JP" altLang="en-US" dirty="0"/>
          </a:p>
        </p:txBody>
      </p:sp>
    </p:spTree>
    <p:extLst>
      <p:ext uri="{BB962C8B-B14F-4D97-AF65-F5344CB8AC3E}">
        <p14:creationId xmlns:p14="http://schemas.microsoft.com/office/powerpoint/2010/main" val="1296395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37</a:t>
            </a:fld>
            <a:endParaRPr kumimoji="1" lang="ja-JP" altLang="en-US"/>
          </a:p>
        </p:txBody>
      </p:sp>
    </p:spTree>
    <p:extLst>
      <p:ext uri="{BB962C8B-B14F-4D97-AF65-F5344CB8AC3E}">
        <p14:creationId xmlns:p14="http://schemas.microsoft.com/office/powerpoint/2010/main" val="10204416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38</a:t>
            </a:fld>
            <a:endParaRPr kumimoji="1" lang="ja-JP" altLang="en-US"/>
          </a:p>
        </p:txBody>
      </p:sp>
    </p:spTree>
    <p:extLst>
      <p:ext uri="{BB962C8B-B14F-4D97-AF65-F5344CB8AC3E}">
        <p14:creationId xmlns:p14="http://schemas.microsoft.com/office/powerpoint/2010/main" val="10204416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41</a:t>
            </a:fld>
            <a:endParaRPr kumimoji="1" lang="ja-JP" altLang="en-US"/>
          </a:p>
        </p:txBody>
      </p:sp>
    </p:spTree>
    <p:extLst>
      <p:ext uri="{BB962C8B-B14F-4D97-AF65-F5344CB8AC3E}">
        <p14:creationId xmlns:p14="http://schemas.microsoft.com/office/powerpoint/2010/main" val="36390697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46</a:t>
            </a:fld>
            <a:endParaRPr kumimoji="1" lang="ja-JP" altLang="en-US"/>
          </a:p>
        </p:txBody>
      </p:sp>
    </p:spTree>
    <p:extLst>
      <p:ext uri="{BB962C8B-B14F-4D97-AF65-F5344CB8AC3E}">
        <p14:creationId xmlns:p14="http://schemas.microsoft.com/office/powerpoint/2010/main" val="840178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47</a:t>
            </a:fld>
            <a:endParaRPr kumimoji="1" lang="ja-JP" altLang="en-US"/>
          </a:p>
        </p:txBody>
      </p:sp>
    </p:spTree>
    <p:extLst>
      <p:ext uri="{BB962C8B-B14F-4D97-AF65-F5344CB8AC3E}">
        <p14:creationId xmlns:p14="http://schemas.microsoft.com/office/powerpoint/2010/main" val="15020843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49</a:t>
            </a:fld>
            <a:endParaRPr kumimoji="1" lang="ja-JP" altLang="en-US"/>
          </a:p>
        </p:txBody>
      </p:sp>
    </p:spTree>
    <p:extLst>
      <p:ext uri="{BB962C8B-B14F-4D97-AF65-F5344CB8AC3E}">
        <p14:creationId xmlns:p14="http://schemas.microsoft.com/office/powerpoint/2010/main" val="17485296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50</a:t>
            </a:fld>
            <a:endParaRPr kumimoji="1" lang="ja-JP" altLang="en-US"/>
          </a:p>
        </p:txBody>
      </p:sp>
    </p:spTree>
    <p:extLst>
      <p:ext uri="{BB962C8B-B14F-4D97-AF65-F5344CB8AC3E}">
        <p14:creationId xmlns:p14="http://schemas.microsoft.com/office/powerpoint/2010/main" val="35759370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51</a:t>
            </a:fld>
            <a:endParaRPr kumimoji="1" lang="ja-JP" altLang="en-US"/>
          </a:p>
        </p:txBody>
      </p:sp>
    </p:spTree>
    <p:extLst>
      <p:ext uri="{BB962C8B-B14F-4D97-AF65-F5344CB8AC3E}">
        <p14:creationId xmlns:p14="http://schemas.microsoft.com/office/powerpoint/2010/main" val="14163386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52</a:t>
            </a:fld>
            <a:endParaRPr kumimoji="1" lang="ja-JP" altLang="en-US"/>
          </a:p>
        </p:txBody>
      </p:sp>
    </p:spTree>
    <p:extLst>
      <p:ext uri="{BB962C8B-B14F-4D97-AF65-F5344CB8AC3E}">
        <p14:creationId xmlns:p14="http://schemas.microsoft.com/office/powerpoint/2010/main" val="3478894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7</a:t>
            </a:fld>
            <a:endParaRPr kumimoji="1" lang="ja-JP" altLang="en-US" dirty="0"/>
          </a:p>
        </p:txBody>
      </p:sp>
    </p:spTree>
    <p:extLst>
      <p:ext uri="{BB962C8B-B14F-4D97-AF65-F5344CB8AC3E}">
        <p14:creationId xmlns:p14="http://schemas.microsoft.com/office/powerpoint/2010/main" val="3877224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11</a:t>
            </a:fld>
            <a:endParaRPr kumimoji="1" lang="ja-JP" altLang="en-US"/>
          </a:p>
        </p:txBody>
      </p:sp>
    </p:spTree>
    <p:extLst>
      <p:ext uri="{BB962C8B-B14F-4D97-AF65-F5344CB8AC3E}">
        <p14:creationId xmlns:p14="http://schemas.microsoft.com/office/powerpoint/2010/main" val="2700717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12</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13</a:t>
            </a:fld>
            <a:endParaRPr kumimoji="1" lang="ja-JP" altLang="en-US"/>
          </a:p>
        </p:txBody>
      </p:sp>
    </p:spTree>
    <p:extLst>
      <p:ext uri="{BB962C8B-B14F-4D97-AF65-F5344CB8AC3E}">
        <p14:creationId xmlns:p14="http://schemas.microsoft.com/office/powerpoint/2010/main" val="1303539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14</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C521E4F-4D72-4180-A8B8-219D402E42CF}" type="slidenum">
              <a:rPr kumimoji="1" lang="ja-JP" altLang="en-US" smtClean="0"/>
              <a:pPr/>
              <a:t>15</a:t>
            </a:fld>
            <a:endParaRPr kumimoji="1" lang="ja-JP" altLang="en-US"/>
          </a:p>
        </p:txBody>
      </p:sp>
    </p:spTree>
    <p:extLst>
      <p:ext uri="{BB962C8B-B14F-4D97-AF65-F5344CB8AC3E}">
        <p14:creationId xmlns:p14="http://schemas.microsoft.com/office/powerpoint/2010/main" val="24760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2"/>
      </p:bgRef>
    </p:bg>
    <p:spTree>
      <p:nvGrpSpPr>
        <p:cNvPr id="1" name=""/>
        <p:cNvGrpSpPr/>
        <p:nvPr/>
      </p:nvGrpSpPr>
      <p:grpSpPr>
        <a:xfrm>
          <a:off x="0" y="0"/>
          <a:ext cx="0" cy="0"/>
          <a:chOff x="0" y="0"/>
          <a:chExt cx="0" cy="0"/>
        </a:xfrm>
      </p:grpSpPr>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サブタイトル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p:txBody>
          <a:bodyPr/>
          <a:lstStyle/>
          <a:p>
            <a:fld id="{9F695AE9-D5E3-42A8-A4B2-457706BC07B6}" type="datetime1">
              <a:rPr kumimoji="1" lang="ja-JP" altLang="en-US" smtClean="0"/>
              <a:t>2015/9/2</a:t>
            </a:fld>
            <a:endParaRPr kumimoji="1" lang="ja-JP" altLang="en-US"/>
          </a:p>
        </p:txBody>
      </p:sp>
      <p:sp>
        <p:nvSpPr>
          <p:cNvPr id="17" name="フッター プレースホルダー 16"/>
          <p:cNvSpPr>
            <a:spLocks noGrp="1"/>
          </p:cNvSpPr>
          <p:nvPr>
            <p:ph type="ftr" sz="quarter" idx="11"/>
          </p:nvPr>
        </p:nvSpPr>
        <p:spPr/>
        <p:txBody>
          <a:bodyPr/>
          <a:lstStyle/>
          <a:p>
            <a:endParaRPr kumimoji="1" lang="ja-JP" altLang="en-US"/>
          </a:p>
        </p:txBody>
      </p:sp>
      <p:sp>
        <p:nvSpPr>
          <p:cNvPr id="7" name="直線コネクタ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円/楕円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円/楕円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スライド番号プレースホルダー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8" name="タイトル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A69EC2B9-475E-4A6D-B32C-419CF0E7E813}" type="datetime1">
              <a:rPr kumimoji="1" lang="ja-JP" altLang="en-US" smtClean="0"/>
              <a:t>2015/9/2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564FA83-3B53-4C79-A159-392AD6B108C4}" type="slidenum">
              <a:rPr kumimoji="1" lang="ja-JP" altLang="en-US" smtClean="0"/>
              <a:pPr/>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bg>
      <p:bgRef idx="1001">
        <a:schemeClr val="bg2"/>
      </p:bgRef>
    </p:bg>
    <p:spTree>
      <p:nvGrpSpPr>
        <p:cNvPr id="1" name=""/>
        <p:cNvGrpSpPr/>
        <p:nvPr/>
      </p:nvGrpSpPr>
      <p:grpSpPr>
        <a:xfrm>
          <a:off x="0" y="0"/>
          <a:ext cx="0" cy="0"/>
          <a:chOff x="0" y="0"/>
          <a:chExt cx="0" cy="0"/>
        </a:xfrm>
      </p:grpSpPr>
      <p:sp>
        <p:nvSpPr>
          <p:cNvPr id="7" name="正方形/長方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正方形/長方形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直線コネクタ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円/楕円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円/楕円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a:off x="6915912" y="3009901"/>
            <a:ext cx="457200" cy="441325"/>
          </a:xfrm>
        </p:spPr>
        <p:txBody>
          <a:bodyPr/>
          <a:lstStyle/>
          <a:p>
            <a:fld id="{0564FA83-3B53-4C79-A159-392AD6B108C4}" type="slidenum">
              <a:rPr kumimoji="1" lang="ja-JP" altLang="en-US" smtClean="0"/>
              <a:pPr/>
              <a:t>‹#›</a:t>
            </a:fld>
            <a:endParaRPr kumimoji="1" lang="ja-JP" altLang="en-US"/>
          </a:p>
        </p:txBody>
      </p:sp>
      <p:sp>
        <p:nvSpPr>
          <p:cNvPr id="3" name="縦書きテキスト プレースホルダー 2"/>
          <p:cNvSpPr>
            <a:spLocks noGrp="1"/>
          </p:cNvSpPr>
          <p:nvPr>
            <p:ph type="body" orient="vert" idx="1"/>
          </p:nvPr>
        </p:nvSpPr>
        <p:spPr>
          <a:xfrm>
            <a:off x="304800" y="304800"/>
            <a:ext cx="6553200" cy="5821366"/>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67AC5E8E-74BF-43E7-8B81-B9D4E1FCDB60}" type="datetime1">
              <a:rPr kumimoji="1" lang="ja-JP" altLang="en-US" smtClean="0"/>
              <a:t>2015/9/2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2" name="縦書きタイトル 1"/>
          <p:cNvSpPr>
            <a:spLocks noGrp="1"/>
          </p:cNvSpPr>
          <p:nvPr>
            <p:ph type="title" orient="vert"/>
          </p:nvPr>
        </p:nvSpPr>
        <p:spPr>
          <a:xfrm>
            <a:off x="7391400" y="304801"/>
            <a:ext cx="1447800" cy="5851525"/>
          </a:xfrm>
        </p:spPr>
        <p:txBody>
          <a:bodyPr vert="eaVert"/>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C5B7C34-B164-4F6D-AA00-07A05558B5C6}"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8606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D95ACFC-C6F1-4B4A-811C-5B4E0DB2AEB0}"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11371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805634D-B4FC-4240-9023-C1202FD969FD}"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49104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8616515-B165-4965-864A-D3BF922C82FC}"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91061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CDF8F40-5291-439E-ADA7-3DFEDB918F29}"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06936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95BD570-AF9B-4B9A-B8B7-CADEE85426E3}"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10923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CD66EE7-A309-4F59-B604-E8E10328A5E5}"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592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867E3B0-B215-4F8B-B6C0-78F68DCD885C}"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76623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accent3">
                    <a:shade val="75000"/>
                  </a:schemeClr>
                </a:solidFill>
              </a:defRPr>
            </a:lvl1p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8160358D-132C-441F-A6E1-B4B860E3F6E9}" type="datetime1">
              <a:rPr kumimoji="1" lang="ja-JP" altLang="en-US" smtClean="0"/>
              <a:t>2015/9/2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4361688" y="1026372"/>
            <a:ext cx="457200" cy="441325"/>
          </a:xfrm>
        </p:spPr>
        <p:txBody>
          <a:bodyPr/>
          <a:lstStyle/>
          <a:p>
            <a:fld id="{0564FA83-3B53-4C79-A159-392AD6B108C4}"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301752" y="1527048"/>
            <a:ext cx="850392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A953729-D7EA-4AF5-AF17-6434B68213DE}"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60940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9CA947D-074D-463C-ABC1-44D7A851CF81}"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816320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D2DA43E-9DFD-45B2-BB9E-BF636BD34E21}"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3099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1"/>
      </p:bgRef>
    </p:bg>
    <p:spTree>
      <p:nvGrpSpPr>
        <p:cNvPr id="1" name=""/>
        <p:cNvGrpSpPr/>
        <p:nvPr/>
      </p:nvGrpSpPr>
      <p:grpSpPr>
        <a:xfrm>
          <a:off x="0" y="0"/>
          <a:ext cx="0" cy="0"/>
          <a:chOff x="0" y="0"/>
          <a:chExt cx="0" cy="0"/>
        </a:xfrm>
      </p:grpSpPr>
      <p:sp>
        <p:nvSpPr>
          <p:cNvPr id="17" name="正方形/長方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正方形/長方形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テキスト プレースホルダー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13" name="正方形/長方形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正方形/長方形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fld id="{E5365C49-1A71-45EB-A530-7FBFACF1A67E}" type="datetime1">
              <a:rPr kumimoji="1" lang="ja-JP" altLang="en-US" smtClean="0"/>
              <a:t>2015/9/2</a:t>
            </a:fld>
            <a:endParaRPr kumimoji="1" lang="ja-JP" altLang="en-US"/>
          </a:p>
        </p:txBody>
      </p:sp>
      <p:sp>
        <p:nvSpPr>
          <p:cNvPr id="8" name="直線コネクタ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円/楕円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円/楕円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スライド番号プレースホルダー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 name="タイトル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301752" y="228600"/>
            <a:ext cx="8534400" cy="758952"/>
          </a:xfrm>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a:xfrm>
            <a:off x="5791200" y="6409944"/>
            <a:ext cx="3044952" cy="365760"/>
          </a:xfrm>
        </p:spPr>
        <p:txBody>
          <a:bodyPr/>
          <a:lstStyle/>
          <a:p>
            <a:fld id="{D2FC10D3-CADC-4ADD-A726-012DE6E3DC1C}" type="datetime1">
              <a:rPr kumimoji="1" lang="ja-JP" altLang="en-US" smtClean="0"/>
              <a:t>2015/9/2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564FA83-3B53-4C79-A159-392AD6B108C4}" type="slidenum">
              <a:rPr kumimoji="1" lang="ja-JP" altLang="en-US" smtClean="0"/>
              <a:pPr/>
              <a:t>‹#›</a:t>
            </a:fld>
            <a:endParaRPr kumimoji="1" lang="ja-JP" altLang="en-US"/>
          </a:p>
        </p:txBody>
      </p:sp>
      <p:sp>
        <p:nvSpPr>
          <p:cNvPr id="8" name="直線コネクタ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コンテンツ プレースホルダー 9"/>
          <p:cNvSpPr>
            <a:spLocks noGrp="1"/>
          </p:cNvSpPr>
          <p:nvPr>
            <p:ph sz="half" idx="1"/>
          </p:nvPr>
        </p:nvSpPr>
        <p:spPr>
          <a:xfrm>
            <a:off x="301752" y="1371600"/>
            <a:ext cx="4038600" cy="4681728"/>
          </a:xfrm>
        </p:spPr>
        <p:txBody>
          <a:bodyPr/>
          <a:lstStyle>
            <a:lvl1pPr>
              <a:defRPr sz="2500"/>
            </a:lvl1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コンテンツ プレースホルダー 11"/>
          <p:cNvSpPr>
            <a:spLocks noGrp="1"/>
          </p:cNvSpPr>
          <p:nvPr>
            <p:ph sz="half" idx="2"/>
          </p:nvPr>
        </p:nvSpPr>
        <p:spPr>
          <a:xfrm>
            <a:off x="4800600" y="1371600"/>
            <a:ext cx="4038600" cy="4681728"/>
          </a:xfrm>
        </p:spPr>
        <p:txBody>
          <a:bodyPr/>
          <a:lstStyle>
            <a:lvl1pPr>
              <a:defRPr sz="2500"/>
            </a:lvl1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1">
        <a:schemeClr val="bg2"/>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正方形/長方形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正方形/長方形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正方形/長方形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正方形/長方形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正方形/長方形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テキスト プレースホルダー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2722A389-810B-4C72-B3CF-59FC64DAB9C0}" type="datetime1">
              <a:rPr kumimoji="1" lang="ja-JP" altLang="en-US" smtClean="0"/>
              <a:t>2015/9/2</a:t>
            </a:fld>
            <a:endParaRPr kumimoji="1" lang="ja-JP" altLang="en-US"/>
          </a:p>
        </p:txBody>
      </p:sp>
      <p:sp>
        <p:nvSpPr>
          <p:cNvPr id="8" name="フッター プレースホルダー 7"/>
          <p:cNvSpPr>
            <a:spLocks noGrp="1"/>
          </p:cNvSpPr>
          <p:nvPr>
            <p:ph type="ftr" sz="quarter" idx="11"/>
          </p:nvPr>
        </p:nvSpPr>
        <p:spPr>
          <a:xfrm>
            <a:off x="304800" y="6409944"/>
            <a:ext cx="3581400" cy="365760"/>
          </a:xfrm>
        </p:spPr>
        <p:txBody>
          <a:bodyPr/>
          <a:lstStyle/>
          <a:p>
            <a:endParaRPr kumimoji="1" lang="ja-JP" altLang="en-US"/>
          </a:p>
        </p:txBody>
      </p:sp>
      <p:sp>
        <p:nvSpPr>
          <p:cNvPr id="15" name="直線コネクタ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コンテンツ プレースホルダー 23"/>
          <p:cNvSpPr>
            <a:spLocks noGrp="1"/>
          </p:cNvSpPr>
          <p:nvPr>
            <p:ph sz="quarter" idx="2"/>
          </p:nvPr>
        </p:nvSpPr>
        <p:spPr>
          <a:xfrm>
            <a:off x="301752" y="2471383"/>
            <a:ext cx="4041648" cy="3818404"/>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6" name="コンテンツ プレースホルダー 25"/>
          <p:cNvSpPr>
            <a:spLocks noGrp="1"/>
          </p:cNvSpPr>
          <p:nvPr>
            <p:ph sz="quarter" idx="4"/>
          </p:nvPr>
        </p:nvSpPr>
        <p:spPr>
          <a:xfrm>
            <a:off x="4800600" y="2471383"/>
            <a:ext cx="4038600" cy="382219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5" name="円/楕円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円/楕円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スライド番号プレースホルダー 8"/>
          <p:cNvSpPr>
            <a:spLocks noGrp="1"/>
          </p:cNvSpPr>
          <p:nvPr>
            <p:ph type="sldNum" sz="quarter" idx="12"/>
          </p:nvPr>
        </p:nvSpPr>
        <p:spPr>
          <a:xfrm>
            <a:off x="4343400" y="1042416"/>
            <a:ext cx="457200" cy="441325"/>
          </a:xfrm>
        </p:spPr>
        <p:txBody>
          <a:bodyPr/>
          <a:lstStyle>
            <a:lvl1pPr algn="ctr">
              <a:defRPr/>
            </a:lvl1pPr>
          </a:lstStyle>
          <a:p>
            <a:fld id="{0564FA83-3B53-4C79-A159-392AD6B108C4}" type="slidenum">
              <a:rPr kumimoji="1" lang="ja-JP" altLang="en-US" smtClean="0"/>
              <a:pPr/>
              <a:t>‹#›</a:t>
            </a:fld>
            <a:endParaRPr kumimoji="1" lang="ja-JP" altLang="en-US"/>
          </a:p>
        </p:txBody>
      </p:sp>
      <p:sp>
        <p:nvSpPr>
          <p:cNvPr id="23" name="タイトル 22"/>
          <p:cNvSpPr>
            <a:spLocks noGrp="1"/>
          </p:cNvSpPr>
          <p:nvPr>
            <p:ph type="title"/>
          </p:nvPr>
        </p:nvSpPr>
        <p:spPr/>
        <p:txBody>
          <a:bodyPr rtlCol="0" anchor="b" anchorCtr="0"/>
          <a:lstStyle/>
          <a:p>
            <a:r>
              <a:rPr kumimoji="0" lang="ja-JP" altLang="en-US" smtClean="0"/>
              <a:t>マスター タイトルの書式設定</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14794B20-639A-4209-AFB1-8965E0D06426}" type="datetime1">
              <a:rPr kumimoji="1" lang="ja-JP" altLang="en-US" smtClean="0"/>
              <a:t>2015/9/2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a:xfrm>
            <a:off x="4343400" y="1036020"/>
            <a:ext cx="457200" cy="441325"/>
          </a:xfrm>
        </p:spPr>
        <p:txBody>
          <a:bodyPr/>
          <a:lstStyle/>
          <a:p>
            <a:fld id="{0564FA83-3B53-4C79-A159-392AD6B108C4}"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7" name="正方形/長方形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正方形/長方形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正方形/長方形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正方形/長方形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日付プレースホルダー 1"/>
          <p:cNvSpPr>
            <a:spLocks noGrp="1"/>
          </p:cNvSpPr>
          <p:nvPr>
            <p:ph type="dt" sz="half" idx="10"/>
          </p:nvPr>
        </p:nvSpPr>
        <p:spPr/>
        <p:txBody>
          <a:bodyPr/>
          <a:lstStyle/>
          <a:p>
            <a:fld id="{9F0D157C-4FDE-4429-8D85-1732898A9D5C}" type="datetime1">
              <a:rPr kumimoji="1" lang="ja-JP" altLang="en-US" smtClean="0"/>
              <a:t>2015/9/2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564FA83-3B53-4C79-A159-392AD6B108C4}"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9" name="正方形/長方形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正方形/長方形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正方形/長方形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正方形/長方形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タイトル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正方形/長方形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直線コネクタ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コンテンツ プレースホルダー 19"/>
          <p:cNvSpPr>
            <a:spLocks noGrp="1"/>
          </p:cNvSpPr>
          <p:nvPr>
            <p:ph sz="quarter" idx="1"/>
          </p:nvPr>
        </p:nvSpPr>
        <p:spPr>
          <a:xfrm>
            <a:off x="3124200" y="685800"/>
            <a:ext cx="5638800" cy="5410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0" name="円/楕円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円/楕円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スライド番号プレースホルダー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1" name="正方形/長方形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付プレースホルダー 4"/>
          <p:cNvSpPr>
            <a:spLocks noGrp="1"/>
          </p:cNvSpPr>
          <p:nvPr>
            <p:ph type="dt" sz="half" idx="10"/>
          </p:nvPr>
        </p:nvSpPr>
        <p:spPr/>
        <p:txBody>
          <a:bodyPr/>
          <a:lstStyle/>
          <a:p>
            <a:fld id="{DCF06749-773B-43EC-9126-1CD0D38E26F2}" type="datetime1">
              <a:rPr kumimoji="1" lang="ja-JP" altLang="en-US" smtClean="0"/>
              <a:t>2015/9/2</a:t>
            </a:fld>
            <a:endParaRPr kumimoji="1" lang="ja-JP" altLang="en-US"/>
          </a:p>
        </p:txBody>
      </p:sp>
      <p:sp>
        <p:nvSpPr>
          <p:cNvPr id="6" name="フッター プレースホルダー 5"/>
          <p:cNvSpPr>
            <a:spLocks noGrp="1"/>
          </p:cNvSpPr>
          <p:nvPr>
            <p:ph type="ftr" sz="quarter" idx="11"/>
          </p:nvPr>
        </p:nvSpPr>
        <p:spPr>
          <a:xfrm>
            <a:off x="301752" y="6410848"/>
            <a:ext cx="3383280" cy="365760"/>
          </a:xfrm>
        </p:spPr>
        <p:txBody>
          <a:bodyPr/>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1" name="直線コネクタ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正方形/長方形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正方形/長方形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正方形/長方形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正方形/長方形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円/楕円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円/楕円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スライド番号プレースホルダー 6"/>
          <p:cNvSpPr>
            <a:spLocks noGrp="1"/>
          </p:cNvSpPr>
          <p:nvPr>
            <p:ph type="sldNum" sz="quarter" idx="12"/>
          </p:nvPr>
        </p:nvSpPr>
        <p:spPr>
          <a:xfrm>
            <a:off x="1371600" y="312738"/>
            <a:ext cx="457200" cy="441325"/>
          </a:xfrm>
        </p:spPr>
        <p:txBody>
          <a:bodyPr/>
          <a:lstStyle/>
          <a:p>
            <a:fld id="{0564FA83-3B53-4C79-A159-392AD6B108C4}" type="slidenum">
              <a:rPr kumimoji="1" lang="ja-JP" altLang="en-US" smtClean="0"/>
              <a:pPr/>
              <a:t>‹#›</a:t>
            </a:fld>
            <a:endParaRPr kumimoji="1" lang="ja-JP" altLang="en-US"/>
          </a:p>
        </p:txBody>
      </p:sp>
      <p:sp>
        <p:nvSpPr>
          <p:cNvPr id="2" name="タイトル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3000375" y="609600"/>
            <a:ext cx="5867400" cy="4267200"/>
          </a:xfrm>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22" name="正方形/長方形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日付プレースホルダー 4"/>
          <p:cNvSpPr>
            <a:spLocks noGrp="1"/>
          </p:cNvSpPr>
          <p:nvPr>
            <p:ph type="dt" sz="half" idx="10"/>
          </p:nvPr>
        </p:nvSpPr>
        <p:spPr>
          <a:xfrm>
            <a:off x="5788152" y="6404984"/>
            <a:ext cx="3044952" cy="365760"/>
          </a:xfrm>
        </p:spPr>
        <p:txBody>
          <a:bodyPr/>
          <a:lstStyle/>
          <a:p>
            <a:fld id="{A27CC395-7F54-4754-A7EA-69BDC0E7D4B7}" type="datetime1">
              <a:rPr kumimoji="1" lang="ja-JP" altLang="en-US" smtClean="0"/>
              <a:t>2015/9/2</a:t>
            </a:fld>
            <a:endParaRPr kumimoji="1" lang="ja-JP" altLang="en-US"/>
          </a:p>
        </p:txBody>
      </p:sp>
      <p:sp>
        <p:nvSpPr>
          <p:cNvPr id="6" name="フッター プレースホルダー 5"/>
          <p:cNvSpPr>
            <a:spLocks noGrp="1"/>
          </p:cNvSpPr>
          <p:nvPr>
            <p:ph type="ftr" sz="quarter" idx="11"/>
          </p:nvPr>
        </p:nvSpPr>
        <p:spPr>
          <a:xfrm>
            <a:off x="301752" y="6410848"/>
            <a:ext cx="3584448" cy="365760"/>
          </a:xfrm>
        </p:spPr>
        <p:txBody>
          <a:bodyPr/>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正方形/長方形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正方形/長方形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正方形/長方形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正方形/長方形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正方形/長方形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日付プレースホルダー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2F986A1-413B-4107-8B04-6CB146ADD622}" type="datetime1">
              <a:rPr kumimoji="1" lang="ja-JP" altLang="en-US" smtClean="0"/>
              <a:t>2015/9/2</a:t>
            </a:fld>
            <a:endParaRPr kumimoji="1" lang="ja-JP" altLang="en-US"/>
          </a:p>
        </p:txBody>
      </p:sp>
      <p:sp>
        <p:nvSpPr>
          <p:cNvPr id="3" name="フッター プレースホルダー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kumimoji="1" lang="ja-JP" altLang="en-US"/>
          </a:p>
        </p:txBody>
      </p:sp>
      <p:sp>
        <p:nvSpPr>
          <p:cNvPr id="8" name="正方形/長方形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直線コネクタ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円/楕円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円/楕円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スライド番号プレースホルダー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564FA83-3B53-4C79-A159-392AD6B108C4}" type="slidenum">
              <a:rPr kumimoji="1" lang="ja-JP" altLang="en-US" smtClean="0"/>
              <a:pPr/>
              <a:t>‹#›</a:t>
            </a:fld>
            <a:endParaRPr kumimoji="1" lang="ja-JP" altLang="en-US"/>
          </a:p>
        </p:txBody>
      </p:sp>
      <p:sp>
        <p:nvSpPr>
          <p:cNvPr id="22" name="タイトル プレースホルダー 21"/>
          <p:cNvSpPr>
            <a:spLocks noGrp="1"/>
          </p:cNvSpPr>
          <p:nvPr>
            <p:ph type="title"/>
          </p:nvPr>
        </p:nvSpPr>
        <p:spPr>
          <a:xfrm>
            <a:off x="301752" y="228600"/>
            <a:ext cx="8534400" cy="758952"/>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latinLnBrk="0" hangingPunct="1">
        <a:spcBef>
          <a:spcPct val="0"/>
        </a:spcBef>
        <a:buNone/>
        <a:defRPr kumimoji="1"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AB2A5-39FA-420F-AAC3-1C6FA453E4AB}" type="datetime1">
              <a:rPr lang="ja-JP" altLang="en-US" smtClean="0">
                <a:solidFill>
                  <a:prstClr val="black">
                    <a:tint val="75000"/>
                  </a:prstClr>
                </a:solidFill>
              </a:rPr>
              <a:t>2015/9/2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3E1DD6-6B30-429E-81B6-A24FE28B3E2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374374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adage.com/article/digital/bing-s-lesson-marketers-japan/149392/" TargetMode="External"/><Relationship Id="rId3" Type="http://schemas.openxmlformats.org/officeDocument/2006/relationships/hyperlink" Target="http://www.meti.go.jp/policy/economy/keiei_innovation/kigyoukaikei/" TargetMode="External"/><Relationship Id="rId7" Type="http://schemas.openxmlformats.org/officeDocument/2006/relationships/hyperlink" Target="http://www.nytimes.com/2012/09/21/business/media/kfc-taco-bell-and-pizza-hut-continue-campaign-for-hunger-relief.html?_r=0"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diamond.jp/articles/-/40401" TargetMode="External"/><Relationship Id="rId5" Type="http://schemas.openxmlformats.org/officeDocument/2006/relationships/hyperlink" Target="http://www.morinaga.co.jp/1choco-1smile/index.html" TargetMode="External"/><Relationship Id="rId4" Type="http://schemas.openxmlformats.org/officeDocument/2006/relationships/hyperlink" Target="http://www.kirin.co.jp/products/softdrink/volvic/1lfor10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1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28.png"/><Relationship Id="rId4" Type="http://schemas.openxmlformats.org/officeDocument/2006/relationships/image" Target="../media/image27.png"/></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32.png"/><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36.png"/><Relationship Id="rId4" Type="http://schemas.openxmlformats.org/officeDocument/2006/relationships/image" Target="../media/image35.png"/></Relationships>
</file>

<file path=ppt/slides/_rels/slide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45.png"/><Relationship Id="rId4" Type="http://schemas.openxmlformats.org/officeDocument/2006/relationships/image" Target="../media/image44.png"/></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49.png"/><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53.png"/><Relationship Id="rId4" Type="http://schemas.openxmlformats.org/officeDocument/2006/relationships/image" Target="../media/image52.png"/></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57.png"/><Relationship Id="rId4" Type="http://schemas.openxmlformats.org/officeDocument/2006/relationships/image" Target="../media/image56.png"/></Relationships>
</file>

<file path=ppt/slides/_rels/slide6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61.png"/><Relationship Id="rId4" Type="http://schemas.openxmlformats.org/officeDocument/2006/relationships/image" Target="../media/image60.png"/></Relationships>
</file>

<file path=ppt/slides/_rels/slide6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61.png"/><Relationship Id="rId4" Type="http://schemas.openxmlformats.org/officeDocument/2006/relationships/image" Target="../media/image60.png"/></Relationships>
</file>

<file path=ppt/slides/_rels/slide6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65.png"/><Relationship Id="rId4" Type="http://schemas.openxmlformats.org/officeDocument/2006/relationships/image" Target="../media/image64.png"/></Relationships>
</file>

<file path=ppt/slides/_rels/slide6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69.png"/><Relationship Id="rId4" Type="http://schemas.openxmlformats.org/officeDocument/2006/relationships/image" Target="../media/image68.png"/></Relationships>
</file>

<file path=ppt/slides/_rels/slide6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73.png"/><Relationship Id="rId4" Type="http://schemas.openxmlformats.org/officeDocument/2006/relationships/image" Target="../media/image72.png"/></Relationships>
</file>

<file path=ppt/slides/_rels/slide6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77.png"/><Relationship Id="rId4" Type="http://schemas.openxmlformats.org/officeDocument/2006/relationships/image" Target="../media/image76.png"/></Relationships>
</file>

<file path=ppt/slides/_rels/slide6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81.png"/><Relationship Id="rId4" Type="http://schemas.openxmlformats.org/officeDocument/2006/relationships/image" Target="../media/image80.png"/></Relationships>
</file>

<file path=ppt/slides/_rels/slide6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85.png"/><Relationship Id="rId4" Type="http://schemas.openxmlformats.org/officeDocument/2006/relationships/image" Target="../media/image8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89.png"/><Relationship Id="rId4" Type="http://schemas.openxmlformats.org/officeDocument/2006/relationships/image" Target="../media/image88.png"/></Relationships>
</file>

<file path=ppt/slides/_rels/slide7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93.png"/><Relationship Id="rId4" Type="http://schemas.openxmlformats.org/officeDocument/2006/relationships/image" Target="../media/image92.png"/></Relationships>
</file>

<file path=ppt/slides/_rels/slide7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8.xml"/><Relationship Id="rId6" Type="http://schemas.openxmlformats.org/officeDocument/2006/relationships/image" Target="../media/image41.png"/><Relationship Id="rId5" Type="http://schemas.openxmlformats.org/officeDocument/2006/relationships/image" Target="../media/image97.png"/><Relationship Id="rId4" Type="http://schemas.openxmlformats.org/officeDocument/2006/relationships/image" Target="../media/image96.png"/></Relationships>
</file>

<file path=ppt/slides/_rels/slide7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101.png"/><Relationship Id="rId4" Type="http://schemas.openxmlformats.org/officeDocument/2006/relationships/image" Target="../media/image100.png"/></Relationships>
</file>

<file path=ppt/slides/_rels/slide7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105.png"/><Relationship Id="rId4" Type="http://schemas.openxmlformats.org/officeDocument/2006/relationships/image" Target="../media/image104.png"/></Relationships>
</file>

<file path=ppt/slides/_rels/slide7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18.xml"/><Relationship Id="rId5" Type="http://schemas.openxmlformats.org/officeDocument/2006/relationships/image" Target="../media/image109.png"/><Relationship Id="rId4" Type="http://schemas.openxmlformats.org/officeDocument/2006/relationships/image" Target="../media/image108.png"/></Relationships>
</file>

<file path=ppt/slides/_rels/slide7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8.xml"/><Relationship Id="rId5" Type="http://schemas.openxmlformats.org/officeDocument/2006/relationships/image" Target="../media/image113.png"/><Relationship Id="rId4" Type="http://schemas.openxmlformats.org/officeDocument/2006/relationships/image" Target="../media/image112.png"/></Relationships>
</file>

<file path=ppt/slides/_rels/slide7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117.png"/><Relationship Id="rId4" Type="http://schemas.openxmlformats.org/officeDocument/2006/relationships/image" Target="../media/image116.png"/></Relationships>
</file>

<file path=ppt/slides/_rels/slide7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121.png"/><Relationship Id="rId4" Type="http://schemas.openxmlformats.org/officeDocument/2006/relationships/image" Target="../media/image120.png"/></Relationships>
</file>

<file path=ppt/slides/_rels/slide79.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13.xml"/><Relationship Id="rId6" Type="http://schemas.openxmlformats.org/officeDocument/2006/relationships/image" Target="../media/image20.png"/><Relationship Id="rId5" Type="http://schemas.openxmlformats.org/officeDocument/2006/relationships/image" Target="../media/image125.png"/><Relationship Id="rId4" Type="http://schemas.openxmlformats.org/officeDocument/2006/relationships/image" Target="../media/image124.png"/></Relationships>
</file>

<file path=ppt/slides/_rels/slide8.xml.rels><?xml version="1.0" encoding="UTF-8" standalone="yes"?>
<Relationships xmlns="http://schemas.openxmlformats.org/package/2006/relationships"><Relationship Id="rId8" Type="http://schemas.openxmlformats.org/officeDocument/2006/relationships/hyperlink" Target="http://2.bp.blogspot.com/-qM89oo4Vkmo/VNH66F6G4_I/AAAAAAAArXs/8xyKk7sJWug/s800/leader_woman.png" TargetMode="External"/><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hyperlink" Target="http://3.bp.blogspot.com/-Tw3VfcawsjU/UUhH9HlwMeI/AAAAAAAAO6I/ziqa759Np28/s1600/shopping_shufu.png" TargetMode="External"/><Relationship Id="rId1" Type="http://schemas.openxmlformats.org/officeDocument/2006/relationships/slideLayout" Target="../slideLayouts/slideLayout2.xml"/><Relationship Id="rId6" Type="http://schemas.openxmlformats.org/officeDocument/2006/relationships/hyperlink" Target="http://1.bp.blogspot.com/-hEH4NwnHbIw/U400-nkcbbI/AAAAAAAAg7c/lnPJPI4cOz0/s800/earth_good.png" TargetMode="External"/><Relationship Id="rId11" Type="http://schemas.openxmlformats.org/officeDocument/2006/relationships/image" Target="../media/image10.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hyperlink" Target="http://3.bp.blogspot.com/-kyCggVWkmro/Uku9bVG2B7I/AAAAAAAAYic/El5YLTvXyQs/s800/tatemono_buildings.png" TargetMode="External"/><Relationship Id="rId9" Type="http://schemas.openxmlformats.org/officeDocument/2006/relationships/image" Target="../media/image8.png"/></Relationships>
</file>

<file path=ppt/slides/_rels/slide8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129.png"/><Relationship Id="rId4" Type="http://schemas.openxmlformats.org/officeDocument/2006/relationships/image" Target="../media/image128.png"/></Relationships>
</file>

<file path=ppt/slides/_rels/slide8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133.png"/><Relationship Id="rId4" Type="http://schemas.openxmlformats.org/officeDocument/2006/relationships/image" Target="../media/image1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403648" y="4653136"/>
            <a:ext cx="6400800" cy="1752600"/>
          </a:xfrm>
        </p:spPr>
        <p:txBody>
          <a:bodyPr>
            <a:normAutofit/>
          </a:bodyPr>
          <a:lstStyle/>
          <a:p>
            <a:r>
              <a:rPr kumimoji="1" lang="ja-JP" altLang="en-US" sz="2400" dirty="0" smtClean="0">
                <a:latin typeface="+mj-ea"/>
                <a:ea typeface="+mj-ea"/>
              </a:rPr>
              <a:t>東洋大学 経営学部</a:t>
            </a:r>
            <a:endParaRPr kumimoji="1" lang="en-US" altLang="ja-JP" sz="2400" dirty="0" smtClean="0">
              <a:latin typeface="+mj-ea"/>
              <a:ea typeface="+mj-ea"/>
            </a:endParaRPr>
          </a:p>
          <a:p>
            <a:r>
              <a:rPr lang="ja-JP" altLang="en-US" sz="2400" dirty="0">
                <a:latin typeface="+mj-ea"/>
                <a:ea typeface="+mj-ea"/>
              </a:rPr>
              <a:t>峰尾</a:t>
            </a:r>
            <a:r>
              <a:rPr lang="ja-JP" altLang="en-US" sz="2400" dirty="0" smtClean="0">
                <a:latin typeface="+mj-ea"/>
                <a:ea typeface="+mj-ea"/>
              </a:rPr>
              <a:t>ゼミ </a:t>
            </a:r>
            <a:r>
              <a:rPr lang="en-US" altLang="ja-JP" sz="2400" dirty="0" smtClean="0">
                <a:latin typeface="+mj-ea"/>
                <a:ea typeface="+mj-ea"/>
              </a:rPr>
              <a:t>3</a:t>
            </a:r>
            <a:r>
              <a:rPr lang="ja-JP" altLang="en-US" sz="2400" dirty="0" smtClean="0">
                <a:latin typeface="+mj-ea"/>
                <a:ea typeface="+mj-ea"/>
              </a:rPr>
              <a:t>年</a:t>
            </a:r>
            <a:endParaRPr lang="en-US" altLang="ja-JP" sz="2400" dirty="0" smtClean="0">
              <a:latin typeface="+mj-ea"/>
              <a:ea typeface="+mj-ea"/>
            </a:endParaRPr>
          </a:p>
          <a:p>
            <a:r>
              <a:rPr kumimoji="1" lang="ja-JP" altLang="en-US" sz="2400" dirty="0" smtClean="0">
                <a:latin typeface="+mj-ea"/>
                <a:ea typeface="+mj-ea"/>
              </a:rPr>
              <a:t>佐藤・清水・対馬・松田・吉田</a:t>
            </a:r>
            <a:endParaRPr kumimoji="1" lang="ja-JP" altLang="en-US" sz="2400" dirty="0">
              <a:latin typeface="+mj-ea"/>
              <a:ea typeface="+mj-ea"/>
            </a:endParaRPr>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a:t>
            </a:fld>
            <a:endParaRPr kumimoji="1" lang="ja-JP" altLang="en-US" dirty="0"/>
          </a:p>
        </p:txBody>
      </p:sp>
      <p:sp>
        <p:nvSpPr>
          <p:cNvPr id="2" name="タイトル 1"/>
          <p:cNvSpPr>
            <a:spLocks noGrp="1"/>
          </p:cNvSpPr>
          <p:nvPr>
            <p:ph type="ctrTitle"/>
          </p:nvPr>
        </p:nvSpPr>
        <p:spPr>
          <a:xfrm>
            <a:off x="251520" y="381000"/>
            <a:ext cx="8640960" cy="1752600"/>
          </a:xfrm>
        </p:spPr>
        <p:txBody>
          <a:bodyPr>
            <a:noAutofit/>
          </a:bodyPr>
          <a:lstStyle/>
          <a:p>
            <a:r>
              <a:rPr lang="ja-JP" altLang="en-US" sz="3800" dirty="0"/>
              <a:t>コーズ・リレーテッド・マーケティングが</a:t>
            </a:r>
            <a:r>
              <a:rPr lang="en-US" altLang="ja-JP" sz="3800" dirty="0"/>
              <a:t/>
            </a:r>
            <a:br>
              <a:rPr lang="en-US" altLang="ja-JP" sz="3800" dirty="0"/>
            </a:br>
            <a:r>
              <a:rPr lang="ja-JP" altLang="en-US" sz="3800" dirty="0"/>
              <a:t>消費者のブランド態度へ及ぼす影響</a:t>
            </a:r>
            <a:endParaRPr kumimoji="1" lang="ja-JP" altLang="en-US" sz="3800" dirty="0"/>
          </a:p>
        </p:txBody>
      </p:sp>
      <p:sp>
        <p:nvSpPr>
          <p:cNvPr id="5" name="日付プレースホルダー 4"/>
          <p:cNvSpPr>
            <a:spLocks noGrp="1"/>
          </p:cNvSpPr>
          <p:nvPr>
            <p:ph type="dt" sz="half" idx="10"/>
          </p:nvPr>
        </p:nvSpPr>
        <p:spPr/>
        <p:txBody>
          <a:bodyPr/>
          <a:lstStyle/>
          <a:p>
            <a:fld id="{5575E678-E651-4206-9764-5426A012409B}" type="datetime1">
              <a:rPr kumimoji="1" lang="ja-JP" altLang="en-US" smtClean="0"/>
              <a:t>2015/9/2</a:t>
            </a:fld>
            <a:endParaRPr kumimoji="1" lang="ja-JP" altLang="en-US"/>
          </a:p>
        </p:txBody>
      </p:sp>
    </p:spTree>
    <p:extLst>
      <p:ext uri="{BB962C8B-B14F-4D97-AF65-F5344CB8AC3E}">
        <p14:creationId xmlns:p14="http://schemas.microsoft.com/office/powerpoint/2010/main" val="2690446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16920" y="5085184"/>
            <a:ext cx="8424936" cy="1152128"/>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 name="角丸四角形 5"/>
          <p:cNvSpPr/>
          <p:nvPr/>
        </p:nvSpPr>
        <p:spPr>
          <a:xfrm>
            <a:off x="312976" y="2708920"/>
            <a:ext cx="8424936" cy="1440160"/>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10</a:t>
            </a:fld>
            <a:endParaRPr kumimoji="1" lang="ja-JP" altLang="en-US"/>
          </a:p>
        </p:txBody>
      </p:sp>
      <p:sp>
        <p:nvSpPr>
          <p:cNvPr id="4" name="コンテンツ プレースホルダー 3"/>
          <p:cNvSpPr>
            <a:spLocks noGrp="1"/>
          </p:cNvSpPr>
          <p:nvPr>
            <p:ph sz="quarter" idx="1"/>
          </p:nvPr>
        </p:nvSpPr>
        <p:spPr>
          <a:xfrm>
            <a:off x="395536" y="1527048"/>
            <a:ext cx="8410136" cy="4638256"/>
          </a:xfrm>
        </p:spPr>
        <p:txBody>
          <a:bodyPr>
            <a:normAutofit/>
          </a:bodyPr>
          <a:lstStyle/>
          <a:p>
            <a:r>
              <a:rPr kumimoji="1" lang="en-US" altLang="ja-JP" u="sng" dirty="0" smtClean="0">
                <a:latin typeface="+mj-ea"/>
                <a:ea typeface="+mj-ea"/>
              </a:rPr>
              <a:t>CRM</a:t>
            </a:r>
            <a:r>
              <a:rPr kumimoji="1" lang="ja-JP" altLang="en-US" u="sng" dirty="0" smtClean="0">
                <a:latin typeface="+mj-ea"/>
                <a:ea typeface="+mj-ea"/>
              </a:rPr>
              <a:t>の狭義と広義</a:t>
            </a:r>
            <a:endParaRPr kumimoji="1" lang="en-US" altLang="ja-JP" u="sng" dirty="0" smtClean="0">
              <a:latin typeface="+mj-ea"/>
              <a:ea typeface="+mj-ea"/>
            </a:endParaRPr>
          </a:p>
          <a:p>
            <a:pPr marL="0" indent="0">
              <a:buNone/>
            </a:pPr>
            <a:r>
              <a:rPr lang="ja-JP" altLang="en-US" sz="1400" dirty="0" smtClean="0">
                <a:latin typeface="+mj-ea"/>
                <a:ea typeface="+mj-ea"/>
              </a:rPr>
              <a:t>　</a:t>
            </a:r>
            <a:endParaRPr lang="en-US" altLang="ja-JP" sz="1400" dirty="0" smtClean="0">
              <a:latin typeface="+mj-ea"/>
              <a:ea typeface="+mj-ea"/>
            </a:endParaRPr>
          </a:p>
          <a:p>
            <a:pPr marL="0" indent="0">
              <a:buNone/>
            </a:pPr>
            <a:r>
              <a:rPr lang="ja-JP" altLang="en-US" dirty="0" smtClean="0">
                <a:latin typeface="+mj-ea"/>
                <a:ea typeface="+mj-ea"/>
              </a:rPr>
              <a:t>狭義</a:t>
            </a:r>
            <a:r>
              <a:rPr lang="en-US" altLang="ja-JP" dirty="0" smtClean="0">
                <a:latin typeface="+mj-ea"/>
                <a:ea typeface="+mj-ea"/>
              </a:rPr>
              <a:t>…</a:t>
            </a:r>
            <a:endParaRPr lang="en-US" altLang="ja-JP" dirty="0" smtClean="0"/>
          </a:p>
          <a:p>
            <a:pPr marL="0" indent="0">
              <a:buNone/>
            </a:pPr>
            <a:r>
              <a:rPr kumimoji="1" lang="ja-JP" altLang="en-US" dirty="0" smtClean="0">
                <a:latin typeface="+mj-ea"/>
                <a:ea typeface="+mj-ea"/>
              </a:rPr>
              <a:t>「</a:t>
            </a:r>
            <a:r>
              <a:rPr kumimoji="1" lang="en-US" altLang="ja-JP" dirty="0" smtClean="0">
                <a:latin typeface="+mj-ea"/>
                <a:ea typeface="+mj-ea"/>
              </a:rPr>
              <a:t>CRM</a:t>
            </a:r>
            <a:r>
              <a:rPr kumimoji="1" lang="ja-JP" altLang="en-US" dirty="0" smtClean="0">
                <a:latin typeface="+mj-ea"/>
                <a:ea typeface="+mj-ea"/>
              </a:rPr>
              <a:t>を行っている企業の商品の売上高に応じて、その一定割合をコーズに寄付する形によってのみ、関連付けられる」</a:t>
            </a:r>
            <a:endParaRPr kumimoji="1" lang="en-US" altLang="ja-JP" dirty="0" smtClean="0">
              <a:latin typeface="+mj-ea"/>
              <a:ea typeface="+mj-ea"/>
            </a:endParaRPr>
          </a:p>
          <a:p>
            <a:pPr marL="0" indent="0">
              <a:buNone/>
            </a:pPr>
            <a:endParaRPr lang="en-US" altLang="ja-JP" dirty="0"/>
          </a:p>
          <a:p>
            <a:pPr marL="0" indent="0">
              <a:buNone/>
            </a:pPr>
            <a:r>
              <a:rPr kumimoji="1" lang="ja-JP" altLang="en-US" dirty="0" smtClean="0">
                <a:latin typeface="+mj-ea"/>
                <a:ea typeface="+mj-ea"/>
              </a:rPr>
              <a:t>広義</a:t>
            </a:r>
            <a:r>
              <a:rPr kumimoji="1" lang="en-US" altLang="ja-JP" dirty="0" smtClean="0">
                <a:latin typeface="+mj-ea"/>
                <a:ea typeface="+mj-ea"/>
              </a:rPr>
              <a:t>…</a:t>
            </a:r>
            <a:endParaRPr kumimoji="1" lang="en-US" altLang="ja-JP" dirty="0" smtClean="0"/>
          </a:p>
          <a:p>
            <a:pPr marL="0" indent="0">
              <a:buNone/>
            </a:pPr>
            <a:r>
              <a:rPr lang="ja-JP" altLang="en-US" dirty="0" smtClean="0">
                <a:latin typeface="+mj-ea"/>
                <a:ea typeface="+mj-ea"/>
              </a:rPr>
              <a:t>「売上の一定割合の寄付という形にとらわれず、さまざまな形で企業がマーケティングとコーズを関連付けていく」</a:t>
            </a:r>
            <a:endParaRPr kumimoji="1" lang="en-US" altLang="ja-JP" dirty="0" smtClean="0">
              <a:latin typeface="+mj-ea"/>
              <a:ea typeface="+mj-ea"/>
            </a:endParaRPr>
          </a:p>
        </p:txBody>
      </p:sp>
      <p:sp>
        <p:nvSpPr>
          <p:cNvPr id="8" name="テキスト ボックス 7"/>
          <p:cNvSpPr txBox="1"/>
          <p:nvPr/>
        </p:nvSpPr>
        <p:spPr>
          <a:xfrm>
            <a:off x="7308304" y="6309320"/>
            <a:ext cx="1584176" cy="369332"/>
          </a:xfrm>
          <a:prstGeom prst="rect">
            <a:avLst/>
          </a:prstGeom>
          <a:noFill/>
        </p:spPr>
        <p:txBody>
          <a:bodyPr wrap="square" rtlCol="0">
            <a:spAutoFit/>
          </a:bodyPr>
          <a:lstStyle/>
          <a:p>
            <a:r>
              <a:rPr lang="ja-JP" altLang="en-US" dirty="0">
                <a:latin typeface="+mj-ea"/>
                <a:ea typeface="+mj-ea"/>
              </a:rPr>
              <a:t>世良</a:t>
            </a:r>
            <a:r>
              <a:rPr kumimoji="1" lang="ja-JP" altLang="en-US" dirty="0" smtClean="0">
                <a:latin typeface="+mj-ea"/>
                <a:ea typeface="+mj-ea"/>
              </a:rPr>
              <a:t>（</a:t>
            </a:r>
            <a:r>
              <a:rPr kumimoji="1" lang="en-US" altLang="ja-JP" dirty="0" smtClean="0">
                <a:latin typeface="+mj-ea"/>
                <a:ea typeface="+mj-ea"/>
              </a:rPr>
              <a:t>2004</a:t>
            </a:r>
            <a:r>
              <a:rPr kumimoji="1" lang="ja-JP" altLang="en-US" dirty="0" smtClean="0">
                <a:latin typeface="+mj-ea"/>
                <a:ea typeface="+mj-ea"/>
              </a:rPr>
              <a:t>）</a:t>
            </a:r>
            <a:endParaRPr kumimoji="1" lang="ja-JP" altLang="en-US" dirty="0">
              <a:latin typeface="+mj-ea"/>
              <a:ea typeface="+mj-ea"/>
            </a:endParaRPr>
          </a:p>
        </p:txBody>
      </p:sp>
      <p:sp>
        <p:nvSpPr>
          <p:cNvPr id="5" name="日付プレースホルダー 4"/>
          <p:cNvSpPr>
            <a:spLocks noGrp="1"/>
          </p:cNvSpPr>
          <p:nvPr>
            <p:ph type="dt" sz="half" idx="10"/>
          </p:nvPr>
        </p:nvSpPr>
        <p:spPr/>
        <p:txBody>
          <a:bodyPr/>
          <a:lstStyle/>
          <a:p>
            <a:fld id="{86FD0DFE-9A22-45A1-B317-CA7ABD2C0F62}" type="datetime1">
              <a:rPr kumimoji="1" lang="ja-JP" altLang="en-US" smtClean="0"/>
              <a:t>2015/9/2</a:t>
            </a:fld>
            <a:endParaRPr kumimoji="1" lang="ja-JP" altLang="en-US"/>
          </a:p>
        </p:txBody>
      </p:sp>
    </p:spTree>
    <p:extLst>
      <p:ext uri="{BB962C8B-B14F-4D97-AF65-F5344CB8AC3E}">
        <p14:creationId xmlns:p14="http://schemas.microsoft.com/office/powerpoint/2010/main" val="9974379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11</a:t>
            </a:fld>
            <a:endParaRPr kumimoji="1" lang="ja-JP" altLang="en-US"/>
          </a:p>
        </p:txBody>
      </p:sp>
      <p:sp>
        <p:nvSpPr>
          <p:cNvPr id="4" name="コンテンツ プレースホルダー 3"/>
          <p:cNvSpPr>
            <a:spLocks noGrp="1"/>
          </p:cNvSpPr>
          <p:nvPr>
            <p:ph sz="quarter" idx="1"/>
          </p:nvPr>
        </p:nvSpPr>
        <p:spPr/>
        <p:txBody>
          <a:bodyPr/>
          <a:lstStyle/>
          <a:p>
            <a:r>
              <a:rPr kumimoji="1" lang="ja-JP" altLang="en-US" dirty="0" smtClean="0">
                <a:latin typeface="+mj-ea"/>
                <a:ea typeface="+mj-ea"/>
              </a:rPr>
              <a:t>狭義の問題点</a:t>
            </a:r>
            <a:endParaRPr kumimoji="1" lang="en-US" altLang="ja-JP" dirty="0" smtClean="0">
              <a:latin typeface="+mj-ea"/>
              <a:ea typeface="+mj-ea"/>
            </a:endParaRPr>
          </a:p>
          <a:p>
            <a:pPr marL="0" indent="0">
              <a:buNone/>
            </a:pPr>
            <a:r>
              <a:rPr lang="ja-JP" altLang="en-US" dirty="0" smtClean="0">
                <a:latin typeface="+mj-ea"/>
                <a:ea typeface="+mj-ea"/>
              </a:rPr>
              <a:t>→企業側から見たときの適用範囲の狭さが挙げられる</a:t>
            </a:r>
            <a:endParaRPr lang="en-US" altLang="ja-JP" dirty="0" smtClean="0">
              <a:latin typeface="+mj-ea"/>
              <a:ea typeface="+mj-ea"/>
            </a:endParaRPr>
          </a:p>
          <a:p>
            <a:pPr marL="0" indent="0">
              <a:buNone/>
            </a:pPr>
            <a:r>
              <a:rPr kumimoji="1" lang="ja-JP" altLang="en-US" dirty="0" smtClean="0">
                <a:latin typeface="+mj-ea"/>
                <a:ea typeface="+mj-ea"/>
              </a:rPr>
              <a:t>→企業とコーズとの関係について言及していない</a:t>
            </a:r>
            <a:endParaRPr kumimoji="1" lang="en-US" altLang="ja-JP" dirty="0" smtClean="0">
              <a:latin typeface="+mj-ea"/>
              <a:ea typeface="+mj-ea"/>
            </a:endParaRPr>
          </a:p>
          <a:p>
            <a:pPr marL="0" indent="0">
              <a:buNone/>
            </a:pPr>
            <a:endParaRPr lang="en-US" altLang="ja-JP" dirty="0">
              <a:latin typeface="+mj-ea"/>
              <a:ea typeface="+mj-ea"/>
            </a:endParaRPr>
          </a:p>
          <a:p>
            <a:pPr marL="0" indent="0">
              <a:buNone/>
            </a:pPr>
            <a:endParaRPr kumimoji="1" lang="en-US" altLang="ja-JP" dirty="0" smtClean="0">
              <a:latin typeface="+mj-ea"/>
              <a:ea typeface="+mj-ea"/>
            </a:endParaRPr>
          </a:p>
          <a:p>
            <a:pPr marL="0" indent="0">
              <a:buNone/>
            </a:pPr>
            <a:endParaRPr kumimoji="1" lang="en-US" altLang="ja-JP" b="1" u="sng" dirty="0" smtClean="0">
              <a:latin typeface="+mj-ea"/>
              <a:ea typeface="+mj-ea"/>
            </a:endParaRPr>
          </a:p>
          <a:p>
            <a:pPr marL="0" indent="0">
              <a:buNone/>
            </a:pPr>
            <a:endParaRPr lang="en-US" altLang="ja-JP" b="1" u="sng" dirty="0">
              <a:latin typeface="+mj-ea"/>
              <a:ea typeface="+mj-ea"/>
            </a:endParaRPr>
          </a:p>
          <a:p>
            <a:pPr marL="0" indent="0">
              <a:buNone/>
            </a:pPr>
            <a:r>
              <a:rPr kumimoji="1" lang="ja-JP" altLang="en-US" b="1" u="sng" dirty="0" smtClean="0">
                <a:latin typeface="+mj-ea"/>
                <a:ea typeface="+mj-ea"/>
              </a:rPr>
              <a:t>そこで私たちも、狭義の範囲で縛られずに、広い範囲で</a:t>
            </a:r>
            <a:r>
              <a:rPr kumimoji="1" lang="en-US" altLang="ja-JP" b="1" u="sng" dirty="0" smtClean="0">
                <a:latin typeface="+mj-ea"/>
                <a:ea typeface="+mj-ea"/>
              </a:rPr>
              <a:t>CRM</a:t>
            </a:r>
            <a:r>
              <a:rPr kumimoji="1" lang="ja-JP" altLang="en-US" b="1" u="sng" dirty="0" smtClean="0">
                <a:latin typeface="+mj-ea"/>
                <a:ea typeface="+mj-ea"/>
              </a:rPr>
              <a:t>を捉えていく。</a:t>
            </a:r>
            <a:endParaRPr kumimoji="1" lang="en-US" altLang="ja-JP" b="1" u="sng" dirty="0" smtClean="0">
              <a:latin typeface="+mj-ea"/>
              <a:ea typeface="+mj-ea"/>
            </a:endParaRPr>
          </a:p>
          <a:p>
            <a:pPr marL="0" indent="0">
              <a:buNone/>
            </a:pPr>
            <a:endParaRPr lang="en-US" altLang="ja-JP" dirty="0">
              <a:latin typeface="+mj-ea"/>
              <a:ea typeface="+mj-ea"/>
            </a:endParaRPr>
          </a:p>
          <a:p>
            <a:pPr marL="0" indent="0">
              <a:buNone/>
            </a:pPr>
            <a:endParaRPr kumimoji="1" lang="ja-JP" altLang="en-US" dirty="0">
              <a:latin typeface="+mj-ea"/>
              <a:ea typeface="+mj-ea"/>
            </a:endParaRPr>
          </a:p>
        </p:txBody>
      </p:sp>
      <p:sp>
        <p:nvSpPr>
          <p:cNvPr id="5" name="テキスト ボックス 4"/>
          <p:cNvSpPr txBox="1"/>
          <p:nvPr/>
        </p:nvSpPr>
        <p:spPr>
          <a:xfrm>
            <a:off x="6948264" y="3171210"/>
            <a:ext cx="1800200" cy="369332"/>
          </a:xfrm>
          <a:prstGeom prst="rect">
            <a:avLst/>
          </a:prstGeom>
          <a:noFill/>
        </p:spPr>
        <p:txBody>
          <a:bodyPr wrap="square" rtlCol="0">
            <a:spAutoFit/>
          </a:bodyPr>
          <a:lstStyle/>
          <a:p>
            <a:r>
              <a:rPr kumimoji="1" lang="ja-JP" altLang="en-US" dirty="0" smtClean="0"/>
              <a:t>世良（</a:t>
            </a:r>
            <a:r>
              <a:rPr lang="ja-JP" altLang="en-US" dirty="0" smtClean="0"/>
              <a:t>２００４）</a:t>
            </a:r>
            <a:endParaRPr kumimoji="1" lang="ja-JP" altLang="en-US" dirty="0"/>
          </a:p>
        </p:txBody>
      </p:sp>
      <p:sp>
        <p:nvSpPr>
          <p:cNvPr id="6" name="下矢印 5"/>
          <p:cNvSpPr/>
          <p:nvPr/>
        </p:nvSpPr>
        <p:spPr>
          <a:xfrm>
            <a:off x="3347864" y="3861048"/>
            <a:ext cx="2304256"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日付プレースホルダー 6"/>
          <p:cNvSpPr>
            <a:spLocks noGrp="1"/>
          </p:cNvSpPr>
          <p:nvPr>
            <p:ph type="dt" sz="half" idx="10"/>
          </p:nvPr>
        </p:nvSpPr>
        <p:spPr/>
        <p:txBody>
          <a:bodyPr/>
          <a:lstStyle/>
          <a:p>
            <a:fld id="{A9D2D998-A037-4FAA-852A-A176583C2A22}" type="datetime1">
              <a:rPr kumimoji="1" lang="ja-JP" altLang="en-US" smtClean="0"/>
              <a:t>2015/9/2</a:t>
            </a:fld>
            <a:endParaRPr kumimoji="1" lang="ja-JP" altLang="en-US"/>
          </a:p>
        </p:txBody>
      </p:sp>
    </p:spTree>
    <p:extLst>
      <p:ext uri="{BB962C8B-B14F-4D97-AF65-F5344CB8AC3E}">
        <p14:creationId xmlns:p14="http://schemas.microsoft.com/office/powerpoint/2010/main" val="15758581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12</a:t>
            </a:fld>
            <a:endParaRPr kumimoji="1" lang="ja-JP" altLang="en-US"/>
          </a:p>
        </p:txBody>
      </p:sp>
      <p:sp>
        <p:nvSpPr>
          <p:cNvPr id="3" name="コンテンツ プレースホルダー 2"/>
          <p:cNvSpPr>
            <a:spLocks noGrp="1"/>
          </p:cNvSpPr>
          <p:nvPr>
            <p:ph sz="quarter" idx="1"/>
          </p:nvPr>
        </p:nvSpPr>
        <p:spPr>
          <a:xfrm>
            <a:off x="301751" y="1455040"/>
            <a:ext cx="4198240" cy="605808"/>
          </a:xfrm>
        </p:spPr>
        <p:txBody>
          <a:bodyPr>
            <a:normAutofit/>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成功事例</a:t>
            </a:r>
            <a:r>
              <a:rPr lang="en-US" altLang="ja-JP" sz="3200" dirty="0" smtClean="0">
                <a:solidFill>
                  <a:schemeClr val="accent1"/>
                </a:solidFill>
                <a:latin typeface="+mj-ea"/>
                <a:ea typeface="+mj-ea"/>
              </a:rPr>
              <a:t>】</a:t>
            </a:r>
          </a:p>
        </p:txBody>
      </p:sp>
      <p:sp>
        <p:nvSpPr>
          <p:cNvPr id="8" name="コンテンツ プレースホルダー 2"/>
          <p:cNvSpPr txBox="1">
            <a:spLocks/>
          </p:cNvSpPr>
          <p:nvPr/>
        </p:nvSpPr>
        <p:spPr>
          <a:xfrm>
            <a:off x="224540" y="2060848"/>
            <a:ext cx="4275451" cy="4572000"/>
          </a:xfrm>
          <a:prstGeom prst="rect">
            <a:avLst/>
          </a:prstGeom>
          <a:solidFill>
            <a:srgbClr val="FFFFFF">
              <a:alpha val="50196"/>
            </a:srgbClr>
          </a:solidFill>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smtClean="0">
                <a:latin typeface="+mj-ea"/>
                <a:ea typeface="+mj-ea"/>
              </a:rPr>
              <a:t>1</a:t>
            </a:r>
            <a:r>
              <a:rPr lang="ja-JP" altLang="en-US" sz="2800" dirty="0" smtClean="0">
                <a:latin typeface="+mj-ea"/>
                <a:ea typeface="+mj-ea"/>
              </a:rPr>
              <a:t>チョコ</a:t>
            </a:r>
            <a:r>
              <a:rPr lang="en-US" altLang="ja-JP" sz="2800" dirty="0" smtClean="0">
                <a:latin typeface="+mj-ea"/>
                <a:ea typeface="+mj-ea"/>
              </a:rPr>
              <a:t>for1</a:t>
            </a:r>
            <a:r>
              <a:rPr lang="ja-JP" altLang="en-US" sz="2800" dirty="0" smtClean="0">
                <a:latin typeface="+mj-ea"/>
                <a:ea typeface="+mj-ea"/>
              </a:rPr>
              <a:t>スマイル</a:t>
            </a:r>
            <a:endParaRPr lang="en-US" altLang="ja-JP" sz="2800" dirty="0" smtClean="0">
              <a:latin typeface="+mj-ea"/>
              <a:ea typeface="+mj-ea"/>
            </a:endParaRPr>
          </a:p>
          <a:p>
            <a:pPr marL="0" indent="0">
              <a:buFont typeface="Wingdings 2"/>
              <a:buNone/>
            </a:pPr>
            <a:r>
              <a:rPr lang="ja-JP" altLang="en-US" sz="2800" dirty="0" smtClean="0">
                <a:latin typeface="+mj-ea"/>
                <a:ea typeface="+mj-ea"/>
              </a:rPr>
              <a:t>　（“ダース”森永製菓）</a:t>
            </a: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r>
              <a:rPr lang="ja-JP" altLang="en-US" sz="2300" dirty="0" smtClean="0">
                <a:solidFill>
                  <a:srgbClr val="3B5253"/>
                </a:solidFill>
                <a:latin typeface="+mj-ea"/>
                <a:ea typeface="+mj-ea"/>
              </a:rPr>
              <a:t>ダース</a:t>
            </a:r>
            <a:r>
              <a:rPr lang="en-US" altLang="ja-JP" sz="2300" dirty="0" smtClean="0">
                <a:solidFill>
                  <a:srgbClr val="3B5253"/>
                </a:solidFill>
                <a:latin typeface="+mj-ea"/>
                <a:ea typeface="+mj-ea"/>
              </a:rPr>
              <a:t>1</a:t>
            </a:r>
            <a:r>
              <a:rPr lang="ja-JP" altLang="en-US" sz="2300" dirty="0" smtClean="0">
                <a:solidFill>
                  <a:srgbClr val="3B5253"/>
                </a:solidFill>
                <a:latin typeface="+mj-ea"/>
                <a:ea typeface="+mj-ea"/>
              </a:rPr>
              <a:t>箱の売上につき</a:t>
            </a:r>
            <a:r>
              <a:rPr lang="en-US" altLang="ja-JP" sz="2300" dirty="0" smtClean="0">
                <a:solidFill>
                  <a:srgbClr val="3B5253"/>
                </a:solidFill>
                <a:latin typeface="+mj-ea"/>
                <a:ea typeface="+mj-ea"/>
              </a:rPr>
              <a:t>1</a:t>
            </a:r>
            <a:r>
              <a:rPr lang="ja-JP" altLang="en-US" sz="2300" dirty="0" smtClean="0">
                <a:solidFill>
                  <a:srgbClr val="3B5253"/>
                </a:solidFill>
                <a:latin typeface="+mj-ea"/>
                <a:ea typeface="+mj-ea"/>
              </a:rPr>
              <a:t>円を複数の</a:t>
            </a:r>
            <a:r>
              <a:rPr lang="en-US" altLang="ja-JP" sz="2300" dirty="0" smtClean="0">
                <a:solidFill>
                  <a:srgbClr val="3B5253"/>
                </a:solidFill>
                <a:latin typeface="+mj-ea"/>
                <a:ea typeface="+mj-ea"/>
              </a:rPr>
              <a:t>NGO</a:t>
            </a:r>
            <a:r>
              <a:rPr lang="ja-JP" altLang="en-US" sz="2300" dirty="0" smtClean="0">
                <a:solidFill>
                  <a:srgbClr val="3B5253"/>
                </a:solidFill>
                <a:latin typeface="+mj-ea"/>
                <a:ea typeface="+mj-ea"/>
              </a:rPr>
              <a:t>を通してガーナ等カカオ原産国の教育支援として寄付される。</a:t>
            </a:r>
            <a:endParaRPr lang="ja-JP" altLang="en-US" sz="2300" dirty="0">
              <a:solidFill>
                <a:srgbClr val="3B5253"/>
              </a:solidFill>
              <a:latin typeface="+mj-ea"/>
              <a:ea typeface="+mj-ea"/>
            </a:endParaRPr>
          </a:p>
        </p:txBody>
      </p:sp>
      <p:pic>
        <p:nvPicPr>
          <p:cNvPr id="2052" name="Picture 4" descr="http://acejapan.org/wp/wp-content/uploads/2012/01/WS000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7936"/>
          <a:stretch/>
        </p:blipFill>
        <p:spPr bwMode="auto">
          <a:xfrm>
            <a:off x="310036" y="3127986"/>
            <a:ext cx="4104457" cy="1856475"/>
          </a:xfrm>
          <a:prstGeom prst="rect">
            <a:avLst/>
          </a:prstGeom>
          <a:noFill/>
          <a:extLst>
            <a:ext uri="{909E8E84-426E-40DD-AFC4-6F175D3DCCD1}">
              <a14:hiddenFill xmlns:a14="http://schemas.microsoft.com/office/drawing/2010/main">
                <a:solidFill>
                  <a:srgbClr val="FFFFFF"/>
                </a:solidFill>
              </a14:hiddenFill>
            </a:ext>
          </a:extLst>
        </p:spPr>
      </p:pic>
      <p:sp>
        <p:nvSpPr>
          <p:cNvPr id="9" name="コンテンツ プレースホルダー 2"/>
          <p:cNvSpPr txBox="1">
            <a:spLocks/>
          </p:cNvSpPr>
          <p:nvPr/>
        </p:nvSpPr>
        <p:spPr>
          <a:xfrm>
            <a:off x="4652391" y="2060848"/>
            <a:ext cx="4275451" cy="4572000"/>
          </a:xfrm>
          <a:prstGeom prst="rect">
            <a:avLst/>
          </a:prstGeom>
          <a:solidFill>
            <a:srgbClr val="FFFFFF">
              <a:alpha val="50196"/>
            </a:srgbClr>
          </a:solidFill>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ja-JP" altLang="en-US" sz="2800" dirty="0" smtClean="0">
                <a:latin typeface="+mj-ea"/>
                <a:ea typeface="+mj-ea"/>
              </a:rPr>
              <a:t>千のトイレプロジェクト</a:t>
            </a:r>
            <a:r>
              <a:rPr lang="en-US" altLang="ja-JP" sz="2800" dirty="0">
                <a:latin typeface="+mj-ea"/>
                <a:ea typeface="+mj-ea"/>
              </a:rPr>
              <a:t> </a:t>
            </a:r>
            <a:r>
              <a:rPr lang="en-US" altLang="ja-JP" sz="2800" dirty="0" smtClean="0">
                <a:latin typeface="+mj-ea"/>
                <a:ea typeface="+mj-ea"/>
              </a:rPr>
              <a:t> </a:t>
            </a:r>
            <a:r>
              <a:rPr lang="ja-JP" altLang="en-US" sz="2800" dirty="0" smtClean="0">
                <a:latin typeface="+mj-ea"/>
                <a:ea typeface="+mj-ea"/>
              </a:rPr>
              <a:t>     （</a:t>
            </a:r>
            <a:r>
              <a:rPr lang="en-US" altLang="ja-JP" sz="3600" dirty="0" err="1" smtClean="0">
                <a:latin typeface="+mj-ea"/>
                <a:ea typeface="+mj-ea"/>
              </a:rPr>
              <a:t>nepia</a:t>
            </a:r>
            <a:r>
              <a:rPr lang="ja-JP" altLang="en-US" sz="2800" dirty="0" smtClean="0">
                <a:latin typeface="+mj-ea"/>
                <a:ea typeface="+mj-ea"/>
              </a:rPr>
              <a:t>）</a:t>
            </a: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r>
              <a:rPr lang="ja-JP" altLang="en-US" sz="2200" dirty="0" smtClean="0">
                <a:solidFill>
                  <a:srgbClr val="3B5253"/>
                </a:solidFill>
                <a:latin typeface="+mj-ea"/>
                <a:ea typeface="+mj-ea"/>
              </a:rPr>
              <a:t>ネピア商品の売上の一部をユニセフに寄付、ユニセフを通して東ティモールへのトイレ設置、衛生教育などに役立てられる。</a:t>
            </a:r>
            <a:endParaRPr lang="en-US" altLang="ja-JP" sz="2200" dirty="0" smtClean="0">
              <a:solidFill>
                <a:srgbClr val="3B5253"/>
              </a:solidFill>
              <a:latin typeface="+mj-ea"/>
              <a:ea typeface="+mj-ea"/>
            </a:endParaRPr>
          </a:p>
        </p:txBody>
      </p:sp>
      <p:pic>
        <p:nvPicPr>
          <p:cNvPr id="2056" name="Picture 8" descr="http://www.clickbokin.ekokoro.jp/imgs/141_img.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148" b="3965"/>
          <a:stretch/>
        </p:blipFill>
        <p:spPr bwMode="auto">
          <a:xfrm>
            <a:off x="5359452" y="3127985"/>
            <a:ext cx="2861327" cy="1856475"/>
          </a:xfrm>
          <a:prstGeom prst="rect">
            <a:avLst/>
          </a:prstGeom>
          <a:noFill/>
          <a:extLst>
            <a:ext uri="{909E8E84-426E-40DD-AFC4-6F175D3DCCD1}">
              <a14:hiddenFill xmlns:a14="http://schemas.microsoft.com/office/drawing/2010/main">
                <a:solidFill>
                  <a:srgbClr val="FFFFFF"/>
                </a:solidFill>
              </a14:hiddenFill>
            </a:ext>
          </a:extLst>
        </p:spPr>
      </p:pic>
      <p:sp>
        <p:nvSpPr>
          <p:cNvPr id="5" name="日付プレースホルダー 4"/>
          <p:cNvSpPr>
            <a:spLocks noGrp="1"/>
          </p:cNvSpPr>
          <p:nvPr>
            <p:ph type="dt" sz="half" idx="10"/>
          </p:nvPr>
        </p:nvSpPr>
        <p:spPr/>
        <p:txBody>
          <a:bodyPr/>
          <a:lstStyle/>
          <a:p>
            <a:fld id="{6F8E2356-5557-4B0F-8F65-73DD818610FC}" type="datetime1">
              <a:rPr kumimoji="1" lang="ja-JP" altLang="en-US" smtClean="0"/>
              <a:t>2015/9/2</a:t>
            </a:fld>
            <a:endParaRPr kumimoji="1" lang="ja-JP" altLang="en-US"/>
          </a:p>
        </p:txBody>
      </p:sp>
    </p:spTree>
    <p:extLst>
      <p:ext uri="{BB962C8B-B14F-4D97-AF65-F5344CB8AC3E}">
        <p14:creationId xmlns:p14="http://schemas.microsoft.com/office/powerpoint/2010/main" val="1157230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コンテンツ プレースホルダー 2"/>
          <p:cNvSpPr txBox="1">
            <a:spLocks/>
          </p:cNvSpPr>
          <p:nvPr/>
        </p:nvSpPr>
        <p:spPr>
          <a:xfrm>
            <a:off x="224537" y="2072040"/>
            <a:ext cx="4275451" cy="4572000"/>
          </a:xfrm>
          <a:prstGeom prst="rect">
            <a:avLst/>
          </a:prstGeom>
          <a:solidFill>
            <a:srgbClr val="FFFFFF">
              <a:alpha val="50196"/>
            </a:srgbClr>
          </a:solidFill>
        </p:spPr>
        <p:txBody>
          <a:bodyPr vert="horz">
            <a:normAutofit fontScale="925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a:latin typeface="+mj-ea"/>
              </a:rPr>
              <a:t>Buckets for the Cure</a:t>
            </a:r>
            <a:r>
              <a:rPr lang="ja-JP" altLang="en-US" sz="2800" dirty="0">
                <a:latin typeface="+mj-ea"/>
              </a:rPr>
              <a:t>　</a:t>
            </a:r>
            <a:r>
              <a:rPr lang="ja-JP" altLang="en-US" sz="2800" dirty="0">
                <a:latin typeface="+mj-ea"/>
                <a:ea typeface="+mj-ea"/>
              </a:rPr>
              <a:t>（</a:t>
            </a:r>
            <a:r>
              <a:rPr lang="en-US" altLang="ja-JP" sz="2800" dirty="0">
                <a:latin typeface="+mj-ea"/>
                <a:ea typeface="+mj-ea"/>
              </a:rPr>
              <a:t>KFC</a:t>
            </a:r>
            <a:r>
              <a:rPr lang="ja-JP" altLang="en-US" sz="2800" dirty="0">
                <a:latin typeface="+mj-ea"/>
                <a:ea typeface="+mj-ea"/>
              </a:rPr>
              <a:t>）</a:t>
            </a:r>
            <a:endParaRPr lang="en-US" altLang="ja-JP" sz="2800" dirty="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None/>
            </a:pPr>
            <a:r>
              <a:rPr lang="ja-JP" altLang="en-US" sz="2300" dirty="0">
                <a:solidFill>
                  <a:srgbClr val="3B5253"/>
                </a:solidFill>
                <a:latin typeface="+mj-ea"/>
                <a:ea typeface="+mj-ea"/>
              </a:rPr>
              <a:t>フライドチキンの売上の一部</a:t>
            </a:r>
            <a:r>
              <a:rPr lang="ja-JP" altLang="en-US" sz="2300" dirty="0" smtClean="0">
                <a:solidFill>
                  <a:srgbClr val="3B5253"/>
                </a:solidFill>
                <a:latin typeface="+mj-ea"/>
                <a:ea typeface="+mj-ea"/>
              </a:rPr>
              <a:t>をピンクリボン運動を行う団体へ寄付するキャンペーンを行ったが、フライドチキンが乳がんの発生につながる可能性もあるとして</a:t>
            </a:r>
            <a:r>
              <a:rPr lang="ja-JP" altLang="en-US" sz="2300" u="sng" dirty="0">
                <a:solidFill>
                  <a:srgbClr val="3B5253"/>
                </a:solidFill>
                <a:latin typeface="+mj-ea"/>
                <a:ea typeface="+mj-ea"/>
              </a:rPr>
              <a:t>非難を受けた</a:t>
            </a:r>
            <a:r>
              <a:rPr lang="ja-JP" altLang="en-US" sz="2300" dirty="0" smtClean="0">
                <a:solidFill>
                  <a:srgbClr val="3B5253"/>
                </a:solidFill>
                <a:latin typeface="+mj-ea"/>
                <a:ea typeface="+mj-ea"/>
              </a:rPr>
              <a:t>。</a:t>
            </a:r>
            <a:endParaRPr lang="ja-JP" altLang="en-US" sz="2300" dirty="0">
              <a:solidFill>
                <a:srgbClr val="3B5253"/>
              </a:solidFill>
              <a:latin typeface="+mj-ea"/>
              <a:ea typeface="+mj-ea"/>
            </a:endParaRPr>
          </a:p>
        </p:txBody>
      </p:sp>
      <p:sp>
        <p:nvSpPr>
          <p:cNvPr id="10" name="コンテンツ プレースホルダー 2"/>
          <p:cNvSpPr txBox="1">
            <a:spLocks/>
          </p:cNvSpPr>
          <p:nvPr/>
        </p:nvSpPr>
        <p:spPr>
          <a:xfrm>
            <a:off x="4644008" y="2060848"/>
            <a:ext cx="4275451" cy="4572000"/>
          </a:xfrm>
          <a:prstGeom prst="rect">
            <a:avLst/>
          </a:prstGeom>
          <a:solidFill>
            <a:srgbClr val="FFFFFF">
              <a:alpha val="50196"/>
            </a:srgbClr>
          </a:solidFill>
        </p:spPr>
        <p:txBody>
          <a:bodyPr vert="horz">
            <a:normAutofit lnSpcReduction="10000"/>
          </a:bodyPr>
          <a:lstStyle>
            <a:lvl1pPr marL="274320" indent="-274320" algn="l" rtl="0" eaLnBrk="1" latinLnBrk="0" hangingPunct="1">
              <a:spcBef>
                <a:spcPct val="20000"/>
              </a:spcBef>
              <a:buClr>
                <a:schemeClr val="accent1"/>
              </a:buClr>
              <a:buSzPct val="85000"/>
              <a:buFont typeface="Wingdings 2"/>
              <a:buChar char=""/>
              <a:defRPr kumimoji="1"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1"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1"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1"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1"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1"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1" sz="1400" kern="1200" cap="all" baseline="0">
                <a:solidFill>
                  <a:schemeClr val="tx1"/>
                </a:solidFill>
                <a:latin typeface="+mn-lt"/>
                <a:ea typeface="+mn-ea"/>
                <a:cs typeface="+mn-cs"/>
              </a:defRPr>
            </a:lvl9pPr>
          </a:lstStyle>
          <a:p>
            <a:r>
              <a:rPr lang="en-US" altLang="ja-JP" sz="2800" dirty="0">
                <a:latin typeface="+mj-ea"/>
                <a:ea typeface="+mj-ea"/>
              </a:rPr>
              <a:t>#Support Japan</a:t>
            </a:r>
            <a:r>
              <a:rPr lang="ja-JP" altLang="en-US" sz="2800" dirty="0">
                <a:latin typeface="+mj-ea"/>
                <a:ea typeface="+mj-ea"/>
              </a:rPr>
              <a:t>ツイート</a:t>
            </a:r>
          </a:p>
          <a:p>
            <a:pPr marL="0" indent="0">
              <a:buNone/>
            </a:pPr>
            <a:r>
              <a:rPr lang="ja-JP" altLang="en-US" sz="2800" dirty="0" smtClean="0">
                <a:latin typeface="+mj-ea"/>
                <a:ea typeface="+mj-ea"/>
              </a:rPr>
              <a:t>　（“</a:t>
            </a:r>
            <a:r>
              <a:rPr lang="en-US" altLang="ja-JP" sz="2800" dirty="0" smtClean="0">
                <a:latin typeface="+mj-ea"/>
                <a:ea typeface="+mj-ea"/>
              </a:rPr>
              <a:t>Bing</a:t>
            </a:r>
            <a:r>
              <a:rPr lang="ja-JP" altLang="en-US" sz="2800" dirty="0" smtClean="0">
                <a:latin typeface="+mj-ea"/>
                <a:ea typeface="+mj-ea"/>
              </a:rPr>
              <a:t>”マイクロソフト社）</a:t>
            </a: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Font typeface="Wingdings 2"/>
              <a:buNone/>
            </a:pPr>
            <a:endParaRPr lang="en-US" altLang="ja-JP" sz="2800" dirty="0">
              <a:latin typeface="+mj-ea"/>
              <a:ea typeface="+mj-ea"/>
            </a:endParaRPr>
          </a:p>
          <a:p>
            <a:pPr marL="0" indent="0">
              <a:buFont typeface="Wingdings 2"/>
              <a:buNone/>
            </a:pPr>
            <a:endParaRPr lang="en-US" altLang="ja-JP" sz="2800" dirty="0" smtClean="0">
              <a:latin typeface="+mj-ea"/>
              <a:ea typeface="+mj-ea"/>
            </a:endParaRPr>
          </a:p>
          <a:p>
            <a:pPr marL="0" indent="0">
              <a:buNone/>
            </a:pPr>
            <a:r>
              <a:rPr lang="ja-JP" altLang="en-US" sz="2200" dirty="0" smtClean="0">
                <a:solidFill>
                  <a:srgbClr val="3B5253"/>
                </a:solidFill>
                <a:latin typeface="+mj-ea"/>
                <a:ea typeface="+mj-ea"/>
              </a:rPr>
              <a:t>「</a:t>
            </a:r>
            <a:r>
              <a:rPr lang="en-US" altLang="ja-JP" sz="2200" dirty="0" smtClean="0">
                <a:solidFill>
                  <a:srgbClr val="3B5253"/>
                </a:solidFill>
                <a:latin typeface="+mj-ea"/>
                <a:ea typeface="+mj-ea"/>
              </a:rPr>
              <a:t>RT</a:t>
            </a:r>
            <a:r>
              <a:rPr lang="ja-JP" altLang="en-US" sz="2200" dirty="0" smtClean="0">
                <a:solidFill>
                  <a:srgbClr val="3B5253"/>
                </a:solidFill>
                <a:latin typeface="+mj-ea"/>
                <a:ea typeface="+mj-ea"/>
              </a:rPr>
              <a:t>される毎に日本の被災者へ＄１を寄付します」とツイートするも「悲劇を利用している」「＄</a:t>
            </a:r>
            <a:r>
              <a:rPr lang="en-US" altLang="ja-JP" sz="2200" dirty="0" smtClean="0">
                <a:solidFill>
                  <a:srgbClr val="3B5253"/>
                </a:solidFill>
                <a:latin typeface="+mj-ea"/>
                <a:ea typeface="+mj-ea"/>
              </a:rPr>
              <a:t>10</a:t>
            </a:r>
            <a:r>
              <a:rPr lang="ja-JP" altLang="en-US" sz="2200" dirty="0" smtClean="0">
                <a:solidFill>
                  <a:srgbClr val="3B5253"/>
                </a:solidFill>
                <a:latin typeface="+mj-ea"/>
                <a:ea typeface="+mj-ea"/>
              </a:rPr>
              <a:t>万を上限にするなんてケチだ」など</a:t>
            </a:r>
            <a:r>
              <a:rPr lang="ja-JP" altLang="en-US" sz="2200" u="sng" dirty="0">
                <a:solidFill>
                  <a:srgbClr val="3B5253"/>
                </a:solidFill>
                <a:latin typeface="+mj-ea"/>
                <a:ea typeface="+mj-ea"/>
              </a:rPr>
              <a:t>批判ツイートが殺到した。</a:t>
            </a:r>
            <a:endParaRPr lang="ja-JP" altLang="en-US" sz="2200" dirty="0">
              <a:solidFill>
                <a:srgbClr val="3B5253"/>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13</a:t>
            </a:fld>
            <a:endParaRPr kumimoji="1" lang="ja-JP" altLang="en-US"/>
          </a:p>
        </p:txBody>
      </p:sp>
      <p:sp>
        <p:nvSpPr>
          <p:cNvPr id="3" name="コンテンツ プレースホルダー 2"/>
          <p:cNvSpPr>
            <a:spLocks noGrp="1"/>
          </p:cNvSpPr>
          <p:nvPr>
            <p:ph sz="quarter" idx="1"/>
          </p:nvPr>
        </p:nvSpPr>
        <p:spPr>
          <a:xfrm>
            <a:off x="301751" y="1455040"/>
            <a:ext cx="4198240" cy="605808"/>
          </a:xfrm>
        </p:spPr>
        <p:txBody>
          <a:bodyPr>
            <a:normAutofit/>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失敗事例</a:t>
            </a:r>
            <a:r>
              <a:rPr lang="en-US" altLang="ja-JP" sz="3200" dirty="0" smtClean="0">
                <a:solidFill>
                  <a:schemeClr val="accent1"/>
                </a:solidFill>
                <a:latin typeface="+mj-ea"/>
                <a:ea typeface="+mj-ea"/>
              </a:rPr>
              <a:t>】</a:t>
            </a:r>
          </a:p>
        </p:txBody>
      </p:sp>
      <p:pic>
        <p:nvPicPr>
          <p:cNvPr id="1026" name="Picture 2" descr="http://www.homorazzi.com/wp-content/uploads/2010/04/kfc-buckets-breast-canc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4402" y="2996952"/>
            <a:ext cx="3635723" cy="18178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6662" t="14982" r="18078" b="49555"/>
          <a:stretch/>
        </p:blipFill>
        <p:spPr bwMode="auto">
          <a:xfrm>
            <a:off x="5257941" y="2996952"/>
            <a:ext cx="2900011" cy="1817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日付プレースホルダー 5"/>
          <p:cNvSpPr>
            <a:spLocks noGrp="1"/>
          </p:cNvSpPr>
          <p:nvPr>
            <p:ph type="dt" sz="half" idx="10"/>
          </p:nvPr>
        </p:nvSpPr>
        <p:spPr/>
        <p:txBody>
          <a:bodyPr/>
          <a:lstStyle/>
          <a:p>
            <a:fld id="{322F8A38-3847-4E5F-8D35-63BDC5E3B558}" type="datetime1">
              <a:rPr kumimoji="1" lang="ja-JP" altLang="en-US" smtClean="0"/>
              <a:t>2015/9/2</a:t>
            </a:fld>
            <a:endParaRPr kumimoji="1" lang="ja-JP" altLang="en-US"/>
          </a:p>
        </p:txBody>
      </p:sp>
    </p:spTree>
    <p:extLst>
      <p:ext uri="{BB962C8B-B14F-4D97-AF65-F5344CB8AC3E}">
        <p14:creationId xmlns:p14="http://schemas.microsoft.com/office/powerpoint/2010/main" val="1884706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14</a:t>
            </a:fld>
            <a:endParaRPr kumimoji="1" lang="ja-JP" altLang="en-US"/>
          </a:p>
        </p:txBody>
      </p:sp>
      <p:sp>
        <p:nvSpPr>
          <p:cNvPr id="3" name="コンテンツ プレースホルダー 2"/>
          <p:cNvSpPr>
            <a:spLocks noGrp="1"/>
          </p:cNvSpPr>
          <p:nvPr>
            <p:ph sz="quarter" idx="1"/>
          </p:nvPr>
        </p:nvSpPr>
        <p:spPr/>
        <p:txBody>
          <a:bodyPr>
            <a:normAutofit/>
          </a:bodyPr>
          <a:lstStyle/>
          <a:p>
            <a:pPr marL="0" indent="0">
              <a:buNone/>
            </a:pPr>
            <a:r>
              <a:rPr lang="en-US" altLang="ja-JP" sz="3200" dirty="0" smtClean="0">
                <a:solidFill>
                  <a:schemeClr val="accent1"/>
                </a:solidFill>
                <a:latin typeface="+mj-ea"/>
                <a:ea typeface="+mj-ea"/>
              </a:rPr>
              <a:t>【</a:t>
            </a:r>
            <a:r>
              <a:rPr lang="ja-JP" altLang="en-US" sz="3200" dirty="0" smtClean="0">
                <a:solidFill>
                  <a:schemeClr val="accent1"/>
                </a:solidFill>
                <a:latin typeface="+mj-ea"/>
                <a:ea typeface="+mj-ea"/>
              </a:rPr>
              <a:t>事例から分かること</a:t>
            </a:r>
            <a:r>
              <a:rPr lang="en-US" altLang="ja-JP" sz="3200" dirty="0" smtClean="0">
                <a:solidFill>
                  <a:schemeClr val="accent1"/>
                </a:solidFill>
                <a:latin typeface="+mj-ea"/>
                <a:ea typeface="+mj-ea"/>
              </a:rPr>
              <a:t>】</a:t>
            </a:r>
            <a:endParaRPr lang="en-US" altLang="ja-JP" sz="3200" dirty="0">
              <a:solidFill>
                <a:schemeClr val="accent1"/>
              </a:solidFill>
              <a:latin typeface="+mj-ea"/>
              <a:ea typeface="+mj-ea"/>
            </a:endParaRPr>
          </a:p>
          <a:p>
            <a:r>
              <a:rPr kumimoji="1" lang="ja-JP" altLang="en-US" sz="2800" dirty="0" smtClean="0">
                <a:latin typeface="+mj-ea"/>
                <a:ea typeface="+mj-ea"/>
              </a:rPr>
              <a:t>商品イメージとコーズが適合している必要がある</a:t>
            </a:r>
            <a:endParaRPr kumimoji="1" lang="en-US" altLang="ja-JP" sz="2800" dirty="0" smtClean="0">
              <a:latin typeface="+mj-ea"/>
              <a:ea typeface="+mj-ea"/>
            </a:endParaRPr>
          </a:p>
          <a:p>
            <a:pPr marL="0" indent="0">
              <a:buNone/>
            </a:pPr>
            <a:r>
              <a:rPr kumimoji="1" lang="ja-JP" altLang="en-US" sz="2800" dirty="0" smtClean="0">
                <a:latin typeface="+mj-ea"/>
                <a:ea typeface="+mj-ea"/>
              </a:rPr>
              <a:t>　（</a:t>
            </a:r>
            <a:r>
              <a:rPr kumimoji="1" lang="en-US" altLang="ja-JP" sz="2800" dirty="0" smtClean="0">
                <a:latin typeface="+mj-ea"/>
                <a:ea typeface="+mj-ea"/>
              </a:rPr>
              <a:t>KFC</a:t>
            </a:r>
            <a:r>
              <a:rPr kumimoji="1" lang="ja-JP" altLang="en-US" sz="2800" dirty="0" smtClean="0">
                <a:latin typeface="+mj-ea"/>
                <a:ea typeface="+mj-ea"/>
              </a:rPr>
              <a:t>の例はこれに失敗）</a:t>
            </a:r>
            <a:endParaRPr kumimoji="1" lang="en-US" altLang="ja-JP" sz="2800" dirty="0" smtClean="0">
              <a:latin typeface="+mj-ea"/>
              <a:ea typeface="+mj-ea"/>
            </a:endParaRPr>
          </a:p>
          <a:p>
            <a:r>
              <a:rPr lang="ja-JP" altLang="en-US" sz="2800" dirty="0" smtClean="0">
                <a:latin typeface="+mj-ea"/>
                <a:ea typeface="+mj-ea"/>
              </a:rPr>
              <a:t>表現の仕方や媒体の選択に気を使う必要がある</a:t>
            </a:r>
            <a:endParaRPr kumimoji="1" lang="en-US" altLang="ja-JP" sz="2800" dirty="0" smtClean="0">
              <a:latin typeface="+mj-ea"/>
              <a:ea typeface="+mj-ea"/>
            </a:endParaRPr>
          </a:p>
          <a:p>
            <a:pPr marL="0" indent="0">
              <a:buNone/>
            </a:pPr>
            <a:r>
              <a:rPr lang="ja-JP" altLang="en-US" sz="2800" dirty="0">
                <a:latin typeface="+mj-ea"/>
                <a:ea typeface="+mj-ea"/>
              </a:rPr>
              <a:t>　</a:t>
            </a:r>
            <a:r>
              <a:rPr lang="ja-JP" altLang="en-US" sz="2800" dirty="0" smtClean="0">
                <a:latin typeface="+mj-ea"/>
                <a:ea typeface="+mj-ea"/>
              </a:rPr>
              <a:t>（</a:t>
            </a:r>
            <a:r>
              <a:rPr lang="en-US" altLang="ja-JP" sz="2800" dirty="0" smtClean="0">
                <a:latin typeface="+mj-ea"/>
                <a:ea typeface="+mj-ea"/>
              </a:rPr>
              <a:t>Bing</a:t>
            </a:r>
            <a:r>
              <a:rPr lang="ja-JP" altLang="en-US" sz="2800" dirty="0" smtClean="0">
                <a:latin typeface="+mj-ea"/>
                <a:ea typeface="+mj-ea"/>
              </a:rPr>
              <a:t>の</a:t>
            </a:r>
            <a:r>
              <a:rPr lang="ja-JP" altLang="en-US" sz="2800" dirty="0">
                <a:latin typeface="+mj-ea"/>
                <a:ea typeface="+mj-ea"/>
              </a:rPr>
              <a:t>例はこれに失敗）</a:t>
            </a:r>
          </a:p>
          <a:p>
            <a:endParaRPr kumimoji="1" lang="ja-JP" altLang="en-US" sz="2800" dirty="0">
              <a:latin typeface="+mj-ea"/>
              <a:ea typeface="+mj-ea"/>
            </a:endParaRPr>
          </a:p>
        </p:txBody>
      </p:sp>
      <p:sp>
        <p:nvSpPr>
          <p:cNvPr id="5" name="日付プレースホルダー 4"/>
          <p:cNvSpPr>
            <a:spLocks noGrp="1"/>
          </p:cNvSpPr>
          <p:nvPr>
            <p:ph type="dt" sz="half" idx="10"/>
          </p:nvPr>
        </p:nvSpPr>
        <p:spPr/>
        <p:txBody>
          <a:bodyPr/>
          <a:lstStyle/>
          <a:p>
            <a:fld id="{4CADF640-3F14-4E01-A9A1-E4D087EBF476}" type="datetime1">
              <a:rPr kumimoji="1" lang="ja-JP" altLang="en-US" smtClean="0"/>
              <a:t>2015/9/2</a:t>
            </a:fld>
            <a:endParaRPr kumimoji="1" lang="ja-JP" altLang="en-US"/>
          </a:p>
        </p:txBody>
      </p:sp>
    </p:spTree>
    <p:extLst>
      <p:ext uri="{BB962C8B-B14F-4D97-AF65-F5344CB8AC3E}">
        <p14:creationId xmlns:p14="http://schemas.microsoft.com/office/powerpoint/2010/main" val="1818404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3528" y="2348880"/>
            <a:ext cx="7916544" cy="936104"/>
          </a:xfrm>
          <a:prstGeom prst="rect">
            <a:avLst/>
          </a:prstGeom>
          <a:solidFill>
            <a:srgbClr val="FFCC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消費者向け</a:t>
            </a:r>
            <a:endParaRPr kumimoji="1" lang="ja-JP" altLang="en-US" sz="3200" dirty="0">
              <a:solidFill>
                <a:schemeClr val="tx1">
                  <a:lumMod val="75000"/>
                  <a:lumOff val="25000"/>
                </a:schemeClr>
              </a:solidFill>
              <a:latin typeface="+mj-ea"/>
              <a:ea typeface="+mj-ea"/>
            </a:endParaRPr>
          </a:p>
        </p:txBody>
      </p:sp>
      <p:sp>
        <p:nvSpPr>
          <p:cNvPr id="7" name="正方形/長方形 6"/>
          <p:cNvSpPr/>
          <p:nvPr/>
        </p:nvSpPr>
        <p:spPr>
          <a:xfrm>
            <a:off x="323528" y="3362960"/>
            <a:ext cx="7916544" cy="1362184"/>
          </a:xfrm>
          <a:prstGeom prst="rect">
            <a:avLst/>
          </a:prstGeom>
          <a:solidFill>
            <a:srgbClr val="FFF8C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企業内部向け</a:t>
            </a:r>
            <a:endParaRPr kumimoji="1" lang="ja-JP" altLang="en-US" sz="3200" dirty="0">
              <a:solidFill>
                <a:schemeClr val="tx1">
                  <a:lumMod val="75000"/>
                  <a:lumOff val="25000"/>
                </a:schemeClr>
              </a:solidFill>
              <a:latin typeface="+mj-ea"/>
              <a:ea typeface="+mj-ea"/>
            </a:endParaRPr>
          </a:p>
        </p:txBody>
      </p:sp>
      <p:sp>
        <p:nvSpPr>
          <p:cNvPr id="6" name="正方形/長方形 5"/>
          <p:cNvSpPr/>
          <p:nvPr/>
        </p:nvSpPr>
        <p:spPr>
          <a:xfrm>
            <a:off x="323528" y="4293096"/>
            <a:ext cx="7916544" cy="1872208"/>
          </a:xfrm>
          <a:prstGeom prst="rect">
            <a:avLst/>
          </a:prstGeom>
          <a:solidFill>
            <a:srgbClr val="D2DFD1">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solidFill>
                  <a:schemeClr val="tx1">
                    <a:lumMod val="75000"/>
                    <a:lumOff val="25000"/>
                  </a:schemeClr>
                </a:solidFill>
                <a:latin typeface="+mj-ea"/>
                <a:ea typeface="+mj-ea"/>
              </a:rPr>
              <a:t>　　　　　　　　　　　　　　　　　　ステークホルダー向け</a:t>
            </a:r>
            <a:endParaRPr kumimoji="1" lang="ja-JP" altLang="en-US" sz="2800" dirty="0">
              <a:solidFill>
                <a:schemeClr val="tx1">
                  <a:lumMod val="75000"/>
                  <a:lumOff val="25000"/>
                </a:schemeClr>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15</a:t>
            </a:fld>
            <a:endParaRPr kumimoji="1" lang="ja-JP" altLang="en-US"/>
          </a:p>
        </p:txBody>
      </p:sp>
      <p:sp>
        <p:nvSpPr>
          <p:cNvPr id="3" name="コンテンツ プレースホルダー 2"/>
          <p:cNvSpPr>
            <a:spLocks noGrp="1"/>
          </p:cNvSpPr>
          <p:nvPr>
            <p:ph sz="quarter" idx="1"/>
          </p:nvPr>
        </p:nvSpPr>
        <p:spPr>
          <a:xfrm>
            <a:off x="301752" y="1527048"/>
            <a:ext cx="4342256" cy="4854280"/>
          </a:xfrm>
        </p:spPr>
        <p:txBody>
          <a:bodyPr>
            <a:normAutofit lnSpcReduction="10000"/>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の企業側のメリット</a:t>
            </a:r>
            <a:endParaRPr lang="en-US" altLang="ja-JP" sz="3200" dirty="0">
              <a:solidFill>
                <a:schemeClr val="accent1"/>
              </a:solidFill>
              <a:latin typeface="+mj-ea"/>
              <a:ea typeface="+mj-ea"/>
            </a:endParaRPr>
          </a:p>
          <a:p>
            <a:pPr marL="0" indent="0">
              <a:buNone/>
            </a:pPr>
            <a:r>
              <a:rPr kumimoji="1" lang="ja-JP" altLang="en-US" sz="1800" dirty="0" smtClean="0">
                <a:latin typeface="+mj-ea"/>
                <a:ea typeface="+mj-ea"/>
              </a:rPr>
              <a:t>　</a:t>
            </a:r>
            <a:endParaRPr kumimoji="1" lang="en-US" altLang="ja-JP" sz="1800" dirty="0" smtClean="0">
              <a:latin typeface="+mj-ea"/>
              <a:ea typeface="+mj-ea"/>
            </a:endParaRPr>
          </a:p>
          <a:p>
            <a:pPr>
              <a:buFont typeface="Wingdings" panose="05000000000000000000" pitchFamily="2" charset="2"/>
              <a:buChar char="l"/>
            </a:pPr>
            <a:r>
              <a:rPr lang="ja-JP" altLang="en-US" sz="2800" dirty="0" smtClean="0">
                <a:latin typeface="+mj-ea"/>
                <a:ea typeface="+mj-ea"/>
              </a:rPr>
              <a:t>販売促進効果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ブランディング効果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新市場開拓効果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従業員効果</a:t>
            </a:r>
            <a:endParaRPr lang="en-US" altLang="ja-JP" sz="2800" dirty="0" smtClean="0">
              <a:latin typeface="+mj-ea"/>
              <a:ea typeface="+mj-ea"/>
            </a:endParaRPr>
          </a:p>
          <a:p>
            <a:pPr>
              <a:buFont typeface="Wingdings" panose="05000000000000000000" pitchFamily="2" charset="2"/>
              <a:buChar char="l"/>
            </a:pPr>
            <a:r>
              <a:rPr lang="en-US" altLang="ja-JP" sz="2800" dirty="0">
                <a:latin typeface="+mj-ea"/>
                <a:ea typeface="+mj-ea"/>
              </a:rPr>
              <a:t>CSR</a:t>
            </a:r>
            <a:r>
              <a:rPr lang="ja-JP" altLang="en-US" sz="2800" dirty="0" smtClean="0">
                <a:latin typeface="+mj-ea"/>
                <a:ea typeface="+mj-ea"/>
              </a:rPr>
              <a:t>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ステークホルダー効果</a:t>
            </a:r>
            <a:endParaRPr lang="en-US" altLang="ja-JP" sz="2800" dirty="0" smtClean="0">
              <a:latin typeface="+mj-ea"/>
              <a:ea typeface="+mj-ea"/>
            </a:endParaRPr>
          </a:p>
          <a:p>
            <a:pPr>
              <a:buFont typeface="Wingdings" panose="05000000000000000000" pitchFamily="2" charset="2"/>
              <a:buChar char="l"/>
            </a:pPr>
            <a:r>
              <a:rPr lang="en-US" altLang="ja-JP" sz="2800" dirty="0" smtClean="0">
                <a:latin typeface="+mj-ea"/>
                <a:ea typeface="+mj-ea"/>
              </a:rPr>
              <a:t>NGO</a:t>
            </a:r>
            <a:r>
              <a:rPr lang="ja-JP" altLang="en-US" sz="2800" dirty="0" smtClean="0">
                <a:latin typeface="+mj-ea"/>
                <a:ea typeface="+mj-ea"/>
              </a:rPr>
              <a:t>資産の活用効果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モニタリング効果</a:t>
            </a:r>
            <a:endParaRPr kumimoji="1" lang="ja-JP" altLang="en-US" sz="2800" dirty="0">
              <a:latin typeface="+mj-ea"/>
              <a:ea typeface="+mj-ea"/>
            </a:endParaRPr>
          </a:p>
        </p:txBody>
      </p:sp>
      <p:sp>
        <p:nvSpPr>
          <p:cNvPr id="8" name="テキスト ボックス 7"/>
          <p:cNvSpPr txBox="1"/>
          <p:nvPr/>
        </p:nvSpPr>
        <p:spPr>
          <a:xfrm>
            <a:off x="683568" y="6349970"/>
            <a:ext cx="8352928" cy="369332"/>
          </a:xfrm>
          <a:prstGeom prst="rect">
            <a:avLst/>
          </a:prstGeom>
          <a:noFill/>
        </p:spPr>
        <p:txBody>
          <a:bodyPr wrap="square" rtlCol="0">
            <a:spAutoFit/>
          </a:bodyPr>
          <a:lstStyle/>
          <a:p>
            <a:r>
              <a:rPr lang="ja-JP" altLang="en-US" dirty="0" smtClean="0">
                <a:latin typeface="+mj-ea"/>
              </a:rPr>
              <a:t>長坂</a:t>
            </a:r>
            <a:r>
              <a:rPr lang="ja-JP" altLang="en-US" dirty="0">
                <a:latin typeface="+mj-ea"/>
              </a:rPr>
              <a:t>寿久（</a:t>
            </a:r>
            <a:r>
              <a:rPr lang="en-US" altLang="ja-JP" dirty="0">
                <a:latin typeface="+mj-ea"/>
              </a:rPr>
              <a:t>2010</a:t>
            </a:r>
            <a:r>
              <a:rPr lang="ja-JP" altLang="en-US" dirty="0">
                <a:latin typeface="+mj-ea"/>
              </a:rPr>
              <a:t>）「コーズ・リレーテッド・マーケティング」</a:t>
            </a:r>
            <a:r>
              <a:rPr lang="en-US" altLang="ja-JP" dirty="0">
                <a:latin typeface="+mj-ea"/>
              </a:rPr>
              <a:t>『</a:t>
            </a:r>
            <a:r>
              <a:rPr lang="ja-JP" altLang="en-US" dirty="0">
                <a:latin typeface="+mj-ea"/>
              </a:rPr>
              <a:t>季刊 国際貿易と投資</a:t>
            </a:r>
            <a:r>
              <a:rPr lang="en-US" altLang="ja-JP" dirty="0">
                <a:latin typeface="+mj-ea"/>
              </a:rPr>
              <a:t>』</a:t>
            </a:r>
            <a:r>
              <a:rPr lang="en-US" altLang="ja-JP" dirty="0" smtClean="0">
                <a:latin typeface="+mj-ea"/>
              </a:rPr>
              <a:t>No.81</a:t>
            </a:r>
            <a:endParaRPr lang="en-US" altLang="ja-JP" dirty="0">
              <a:latin typeface="+mj-ea"/>
            </a:endParaRPr>
          </a:p>
        </p:txBody>
      </p:sp>
      <p:sp>
        <p:nvSpPr>
          <p:cNvPr id="9" name="日付プレースホルダー 8"/>
          <p:cNvSpPr>
            <a:spLocks noGrp="1"/>
          </p:cNvSpPr>
          <p:nvPr>
            <p:ph type="dt" sz="half" idx="10"/>
          </p:nvPr>
        </p:nvSpPr>
        <p:spPr/>
        <p:txBody>
          <a:bodyPr/>
          <a:lstStyle/>
          <a:p>
            <a:fld id="{207EC47D-3797-4676-994F-7ECAAAF20434}" type="datetime1">
              <a:rPr kumimoji="1" lang="ja-JP" altLang="en-US" smtClean="0"/>
              <a:t>2015/9/2</a:t>
            </a:fld>
            <a:endParaRPr kumimoji="1" lang="ja-JP" altLang="en-US"/>
          </a:p>
        </p:txBody>
      </p:sp>
    </p:spTree>
    <p:extLst>
      <p:ext uri="{BB962C8B-B14F-4D97-AF65-F5344CB8AC3E}">
        <p14:creationId xmlns:p14="http://schemas.microsoft.com/office/powerpoint/2010/main" val="350428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a:xfrm>
            <a:off x="4325072" y="1052736"/>
            <a:ext cx="457200" cy="441325"/>
          </a:xfrm>
        </p:spPr>
        <p:txBody>
          <a:bodyPr/>
          <a:lstStyle/>
          <a:p>
            <a:fld id="{0564FA83-3B53-4C79-A159-392AD6B108C4}" type="slidenum">
              <a:rPr kumimoji="1" lang="ja-JP" altLang="en-US" smtClean="0">
                <a:latin typeface="+mj-ea"/>
                <a:ea typeface="+mj-ea"/>
              </a:rPr>
              <a:pPr/>
              <a:t>16</a:t>
            </a:fld>
            <a:endParaRPr kumimoji="1" lang="ja-JP" altLang="en-US" dirty="0">
              <a:latin typeface="+mj-ea"/>
              <a:ea typeface="+mj-ea"/>
            </a:endParaRPr>
          </a:p>
        </p:txBody>
      </p:sp>
      <p:sp>
        <p:nvSpPr>
          <p:cNvPr id="5" name="正方形/長方形 4"/>
          <p:cNvSpPr/>
          <p:nvPr/>
        </p:nvSpPr>
        <p:spPr>
          <a:xfrm>
            <a:off x="386852" y="2509445"/>
            <a:ext cx="6984776" cy="830997"/>
          </a:xfrm>
          <a:prstGeom prst="rect">
            <a:avLst/>
          </a:prstGeom>
        </p:spPr>
        <p:txBody>
          <a:bodyPr wrap="square">
            <a:spAutoFit/>
          </a:bodyPr>
          <a:lstStyle/>
          <a:p>
            <a:r>
              <a:rPr lang="ja-JP" altLang="en-US" sz="2400" dirty="0" smtClean="0">
                <a:latin typeface="+mj-ea"/>
                <a:ea typeface="+mj-ea"/>
              </a:rPr>
              <a:t>”製品には寿命があるが、ブランドは、うまくやれば</a:t>
            </a:r>
            <a:endParaRPr lang="en-US" altLang="ja-JP" sz="2400" dirty="0" smtClean="0">
              <a:latin typeface="+mj-ea"/>
              <a:ea typeface="+mj-ea"/>
            </a:endParaRPr>
          </a:p>
          <a:p>
            <a:r>
              <a:rPr lang="ja-JP" altLang="en-US" sz="2400" dirty="0" smtClean="0">
                <a:latin typeface="+mj-ea"/>
                <a:ea typeface="+mj-ea"/>
              </a:rPr>
              <a:t>永遠に存続できる” </a:t>
            </a:r>
          </a:p>
        </p:txBody>
      </p:sp>
      <p:sp>
        <p:nvSpPr>
          <p:cNvPr id="6" name="テキスト ボックス 5"/>
          <p:cNvSpPr txBox="1"/>
          <p:nvPr/>
        </p:nvSpPr>
        <p:spPr>
          <a:xfrm>
            <a:off x="760120" y="1858605"/>
            <a:ext cx="4429418" cy="461665"/>
          </a:xfrm>
          <a:prstGeom prst="rect">
            <a:avLst/>
          </a:prstGeom>
          <a:noFill/>
        </p:spPr>
        <p:txBody>
          <a:bodyPr wrap="none" rtlCol="0">
            <a:spAutoFit/>
          </a:bodyPr>
          <a:lstStyle/>
          <a:p>
            <a:r>
              <a:rPr kumimoji="1" lang="ja-JP" altLang="en-US" sz="2400" dirty="0" smtClean="0">
                <a:latin typeface="+mj-ea"/>
                <a:ea typeface="+mj-ea"/>
              </a:rPr>
              <a:t>ジャン＝マリー・ドルー氏によると</a:t>
            </a:r>
            <a:endParaRPr kumimoji="1" lang="ja-JP" altLang="en-US" sz="2400" dirty="0">
              <a:latin typeface="+mj-ea"/>
              <a:ea typeface="+mj-ea"/>
            </a:endParaRPr>
          </a:p>
        </p:txBody>
      </p:sp>
      <p:sp>
        <p:nvSpPr>
          <p:cNvPr id="7" name="テキスト ボックス 6"/>
          <p:cNvSpPr txBox="1"/>
          <p:nvPr/>
        </p:nvSpPr>
        <p:spPr>
          <a:xfrm>
            <a:off x="468496" y="4231093"/>
            <a:ext cx="7734810" cy="1200329"/>
          </a:xfrm>
          <a:prstGeom prst="rect">
            <a:avLst/>
          </a:prstGeom>
          <a:noFill/>
        </p:spPr>
        <p:txBody>
          <a:bodyPr wrap="none" rtlCol="0">
            <a:spAutoFit/>
          </a:bodyPr>
          <a:lstStyle/>
          <a:p>
            <a:r>
              <a:rPr kumimoji="1" lang="ja-JP" altLang="en-US" sz="2400" dirty="0" smtClean="0">
                <a:latin typeface="+mj-ea"/>
                <a:ea typeface="+mj-ea"/>
              </a:rPr>
              <a:t>⇒ブランドは</a:t>
            </a:r>
            <a:r>
              <a:rPr kumimoji="1" lang="ja-JP" altLang="en-US" sz="2400" b="1" u="sng" dirty="0" smtClean="0">
                <a:solidFill>
                  <a:srgbClr val="FF0000"/>
                </a:solidFill>
                <a:latin typeface="+mj-ea"/>
                <a:ea typeface="+mj-ea"/>
              </a:rPr>
              <a:t>長期</a:t>
            </a:r>
            <a:r>
              <a:rPr kumimoji="1" lang="ja-JP" altLang="en-US" sz="2400" dirty="0" smtClean="0">
                <a:latin typeface="+mj-ea"/>
                <a:ea typeface="+mj-ea"/>
              </a:rPr>
              <a:t>に渡って企業の「最重要資産」となり、</a:t>
            </a:r>
            <a:endParaRPr kumimoji="1" lang="en-US" altLang="ja-JP" sz="2400" dirty="0" smtClean="0">
              <a:latin typeface="+mj-ea"/>
              <a:ea typeface="+mj-ea"/>
            </a:endParaRPr>
          </a:p>
          <a:p>
            <a:r>
              <a:rPr lang="ja-JP" altLang="en-US" sz="2400" dirty="0" smtClean="0">
                <a:latin typeface="+mj-ea"/>
                <a:ea typeface="+mj-ea"/>
              </a:rPr>
              <a:t>　　ブランド</a:t>
            </a:r>
            <a:r>
              <a:rPr lang="ja-JP" altLang="en-US" sz="2400" dirty="0">
                <a:latin typeface="+mj-ea"/>
                <a:ea typeface="+mj-ea"/>
              </a:rPr>
              <a:t>の</a:t>
            </a:r>
            <a:r>
              <a:rPr kumimoji="1" lang="ja-JP" altLang="en-US" sz="2400" dirty="0" smtClean="0">
                <a:latin typeface="+mj-ea"/>
                <a:ea typeface="+mj-ea"/>
              </a:rPr>
              <a:t>イメージは企業の</a:t>
            </a:r>
            <a:r>
              <a:rPr kumimoji="1" lang="ja-JP" altLang="en-US" sz="2400" b="1" u="sng" dirty="0" smtClean="0">
                <a:solidFill>
                  <a:srgbClr val="FF0000"/>
                </a:solidFill>
                <a:latin typeface="+mj-ea"/>
                <a:ea typeface="+mj-ea"/>
              </a:rPr>
              <a:t>長期的</a:t>
            </a:r>
            <a:r>
              <a:rPr kumimoji="1" lang="ja-JP" altLang="en-US" sz="2400" dirty="0" smtClean="0">
                <a:latin typeface="+mj-ea"/>
                <a:ea typeface="+mj-ea"/>
              </a:rPr>
              <a:t>な存続、競争優位に</a:t>
            </a:r>
            <a:endParaRPr kumimoji="1" lang="en-US" altLang="ja-JP" sz="2400" dirty="0" smtClean="0">
              <a:latin typeface="+mj-ea"/>
              <a:ea typeface="+mj-ea"/>
            </a:endParaRPr>
          </a:p>
          <a:p>
            <a:r>
              <a:rPr lang="ja-JP" altLang="en-US" sz="2400" dirty="0">
                <a:latin typeface="+mj-ea"/>
                <a:ea typeface="+mj-ea"/>
              </a:rPr>
              <a:t>　</a:t>
            </a:r>
            <a:r>
              <a:rPr lang="ja-JP" altLang="en-US" sz="2400" dirty="0" smtClean="0">
                <a:latin typeface="+mj-ea"/>
                <a:ea typeface="+mj-ea"/>
              </a:rPr>
              <a:t>　</a:t>
            </a:r>
            <a:r>
              <a:rPr kumimoji="1" lang="ja-JP" altLang="en-US" sz="2400" dirty="0" smtClean="0">
                <a:latin typeface="+mj-ea"/>
                <a:ea typeface="+mj-ea"/>
              </a:rPr>
              <a:t>もっとも大切な要因。</a:t>
            </a:r>
            <a:endParaRPr kumimoji="1" lang="en-US" altLang="ja-JP" sz="2400" dirty="0" smtClean="0">
              <a:latin typeface="+mj-ea"/>
              <a:ea typeface="+mj-ea"/>
            </a:endParaRPr>
          </a:p>
        </p:txBody>
      </p:sp>
      <p:sp>
        <p:nvSpPr>
          <p:cNvPr id="8" name="角丸四角形 7"/>
          <p:cNvSpPr/>
          <p:nvPr/>
        </p:nvSpPr>
        <p:spPr>
          <a:xfrm>
            <a:off x="386852" y="2342739"/>
            <a:ext cx="6696744" cy="13414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j-ea"/>
              <a:ea typeface="+mj-ea"/>
            </a:endParaRPr>
          </a:p>
        </p:txBody>
      </p:sp>
      <p:pic>
        <p:nvPicPr>
          <p:cNvPr id="1026" name="Picture 2" descr="C:\Program Files\Microsoft Office\MEDIA\CAGCAT10\j030125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6276" y="2141706"/>
            <a:ext cx="1829714" cy="1565453"/>
          </a:xfrm>
          <a:prstGeom prst="rect">
            <a:avLst/>
          </a:prstGeom>
          <a:noFill/>
          <a:extLst>
            <a:ext uri="{909E8E84-426E-40DD-AFC4-6F175D3DCCD1}">
              <a14:hiddenFill xmlns:a14="http://schemas.microsoft.com/office/drawing/2010/main">
                <a:solidFill>
                  <a:srgbClr val="FFFFFF"/>
                </a:solidFill>
              </a14:hiddenFill>
            </a:ext>
          </a:extLst>
        </p:spPr>
      </p:pic>
      <p:sp>
        <p:nvSpPr>
          <p:cNvPr id="4" name="日付プレースホルダー 3"/>
          <p:cNvSpPr>
            <a:spLocks noGrp="1"/>
          </p:cNvSpPr>
          <p:nvPr>
            <p:ph type="dt" sz="half" idx="10"/>
          </p:nvPr>
        </p:nvSpPr>
        <p:spPr/>
        <p:txBody>
          <a:bodyPr/>
          <a:lstStyle/>
          <a:p>
            <a:fld id="{9DDDEBDA-4706-4BB9-A6C2-D51A3AB96519}" type="datetime1">
              <a:rPr kumimoji="1" lang="ja-JP" altLang="en-US" smtClean="0"/>
              <a:t>2015/9/2</a:t>
            </a:fld>
            <a:endParaRPr kumimoji="1" lang="ja-JP" altLang="en-US"/>
          </a:p>
        </p:txBody>
      </p:sp>
    </p:spTree>
    <p:extLst>
      <p:ext uri="{BB962C8B-B14F-4D97-AF65-F5344CB8AC3E}">
        <p14:creationId xmlns:p14="http://schemas.microsoft.com/office/powerpoint/2010/main" val="446361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0" dur="500"/>
                                        <p:tgtEl>
                                          <p:spTgt spid="7">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randombar(horizontal)">
                                      <p:cBhvr>
                                        <p:cTn id="13"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3528" y="2348880"/>
            <a:ext cx="7916544" cy="936104"/>
          </a:xfrm>
          <a:prstGeom prst="rect">
            <a:avLst/>
          </a:prstGeom>
          <a:solidFill>
            <a:srgbClr val="FFCC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chemeClr val="tx1">
                    <a:lumMod val="75000"/>
                    <a:lumOff val="25000"/>
                  </a:schemeClr>
                </a:solidFill>
                <a:latin typeface="+mj-ea"/>
                <a:ea typeface="+mj-ea"/>
              </a:rPr>
              <a:t>　　　　　　　　　　　　　　　　　　消費者向け</a:t>
            </a:r>
            <a:endParaRPr kumimoji="1" lang="ja-JP" altLang="en-US" sz="3200" dirty="0">
              <a:solidFill>
                <a:schemeClr val="tx1">
                  <a:lumMod val="75000"/>
                  <a:lumOff val="25000"/>
                </a:schemeClr>
              </a:solidFill>
              <a:latin typeface="+mj-ea"/>
              <a:ea typeface="+mj-ea"/>
            </a:endParaRPr>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17</a:t>
            </a:fld>
            <a:endParaRPr kumimoji="1" lang="ja-JP" altLang="en-US"/>
          </a:p>
        </p:txBody>
      </p:sp>
      <p:sp>
        <p:nvSpPr>
          <p:cNvPr id="3" name="コンテンツ プレースホルダー 2"/>
          <p:cNvSpPr>
            <a:spLocks noGrp="1"/>
          </p:cNvSpPr>
          <p:nvPr>
            <p:ph sz="quarter" idx="1"/>
          </p:nvPr>
        </p:nvSpPr>
        <p:spPr>
          <a:xfrm>
            <a:off x="301752" y="1527048"/>
            <a:ext cx="4342256" cy="1901952"/>
          </a:xfrm>
        </p:spPr>
        <p:txBody>
          <a:bodyPr>
            <a:normAutofit lnSpcReduction="10000"/>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の企業側のメリット</a:t>
            </a:r>
            <a:endParaRPr lang="en-US" altLang="ja-JP" sz="3200" dirty="0">
              <a:solidFill>
                <a:schemeClr val="accent1"/>
              </a:solidFill>
              <a:latin typeface="+mj-ea"/>
              <a:ea typeface="+mj-ea"/>
            </a:endParaRPr>
          </a:p>
          <a:p>
            <a:pPr marL="0" indent="0">
              <a:buNone/>
            </a:pPr>
            <a:r>
              <a:rPr kumimoji="1" lang="ja-JP" altLang="en-US" sz="1800" dirty="0" smtClean="0">
                <a:latin typeface="+mj-ea"/>
                <a:ea typeface="+mj-ea"/>
              </a:rPr>
              <a:t>　</a:t>
            </a:r>
            <a:endParaRPr kumimoji="1" lang="en-US" altLang="ja-JP" sz="1800" dirty="0" smtClean="0">
              <a:latin typeface="+mj-ea"/>
              <a:ea typeface="+mj-ea"/>
            </a:endParaRPr>
          </a:p>
          <a:p>
            <a:pPr>
              <a:buFont typeface="Wingdings" panose="05000000000000000000" pitchFamily="2" charset="2"/>
              <a:buChar char="l"/>
            </a:pPr>
            <a:r>
              <a:rPr lang="ja-JP" altLang="en-US" sz="2800" dirty="0" smtClean="0">
                <a:latin typeface="+mj-ea"/>
                <a:ea typeface="+mj-ea"/>
              </a:rPr>
              <a:t>販売促進効果</a:t>
            </a:r>
            <a:endParaRPr lang="en-US" altLang="ja-JP" sz="2800" dirty="0" smtClean="0">
              <a:latin typeface="+mj-ea"/>
              <a:ea typeface="+mj-ea"/>
            </a:endParaRPr>
          </a:p>
          <a:p>
            <a:pPr>
              <a:buFont typeface="Wingdings" panose="05000000000000000000" pitchFamily="2" charset="2"/>
              <a:buChar char="l"/>
            </a:pPr>
            <a:r>
              <a:rPr lang="ja-JP" altLang="en-US" sz="2800" dirty="0" smtClean="0">
                <a:latin typeface="+mj-ea"/>
                <a:ea typeface="+mj-ea"/>
              </a:rPr>
              <a:t>ブランディング効果</a:t>
            </a:r>
            <a:endParaRPr lang="en-US" altLang="ja-JP" sz="2800" dirty="0" smtClean="0">
              <a:latin typeface="+mj-ea"/>
              <a:ea typeface="+mj-ea"/>
            </a:endParaRPr>
          </a:p>
        </p:txBody>
      </p:sp>
      <p:sp>
        <p:nvSpPr>
          <p:cNvPr id="8" name="角丸四角形 7"/>
          <p:cNvSpPr/>
          <p:nvPr/>
        </p:nvSpPr>
        <p:spPr>
          <a:xfrm>
            <a:off x="649928" y="2816932"/>
            <a:ext cx="2952328" cy="468052"/>
          </a:xfrm>
          <a:prstGeom prst="roundRect">
            <a:avLst/>
          </a:prstGeom>
          <a:no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カギ線コネクタ 9"/>
          <p:cNvCxnSpPr/>
          <p:nvPr/>
        </p:nvCxnSpPr>
        <p:spPr>
          <a:xfrm rot="16200000" flipH="1">
            <a:off x="1906522" y="3142150"/>
            <a:ext cx="576064" cy="861732"/>
          </a:xfrm>
          <a:prstGeom prst="bentConnector2">
            <a:avLst/>
          </a:prstGeom>
          <a:ln w="38100"/>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2126092" y="3583423"/>
            <a:ext cx="5040560" cy="2160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mj-ea"/>
                <a:ea typeface="+mj-ea"/>
              </a:rPr>
              <a:t>長期的なメリットにつながる</a:t>
            </a:r>
            <a:endParaRPr kumimoji="1" lang="en-US" altLang="ja-JP" sz="2800" dirty="0" smtClean="0">
              <a:latin typeface="+mj-ea"/>
              <a:ea typeface="+mj-ea"/>
            </a:endParaRPr>
          </a:p>
          <a:p>
            <a:pPr algn="ctr"/>
            <a:r>
              <a:rPr lang="ja-JP" altLang="en-US" sz="2800" dirty="0" smtClean="0">
                <a:latin typeface="+mj-ea"/>
                <a:ea typeface="+mj-ea"/>
              </a:rPr>
              <a:t>ブランディング効果に注目する</a:t>
            </a:r>
            <a:endParaRPr kumimoji="1" lang="ja-JP" altLang="en-US" sz="2800" dirty="0">
              <a:latin typeface="+mj-ea"/>
              <a:ea typeface="+mj-ea"/>
            </a:endParaRPr>
          </a:p>
        </p:txBody>
      </p:sp>
      <p:sp>
        <p:nvSpPr>
          <p:cNvPr id="6" name="日付プレースホルダー 5"/>
          <p:cNvSpPr>
            <a:spLocks noGrp="1"/>
          </p:cNvSpPr>
          <p:nvPr>
            <p:ph type="dt" sz="half" idx="10"/>
          </p:nvPr>
        </p:nvSpPr>
        <p:spPr/>
        <p:txBody>
          <a:bodyPr/>
          <a:lstStyle/>
          <a:p>
            <a:fld id="{5EF2EF52-EA40-48CE-B292-D94A2555C6E7}" type="datetime1">
              <a:rPr kumimoji="1" lang="ja-JP" altLang="en-US" smtClean="0"/>
              <a:t>2015/9/2</a:t>
            </a:fld>
            <a:endParaRPr kumimoji="1" lang="ja-JP" altLang="en-US"/>
          </a:p>
        </p:txBody>
      </p:sp>
    </p:spTree>
    <p:extLst>
      <p:ext uri="{BB962C8B-B14F-4D97-AF65-F5344CB8AC3E}">
        <p14:creationId xmlns:p14="http://schemas.microsoft.com/office/powerpoint/2010/main" val="2965928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18</a:t>
            </a:fld>
            <a:endParaRPr kumimoji="1" lang="ja-JP" altLang="en-US"/>
          </a:p>
        </p:txBody>
      </p:sp>
      <p:sp>
        <p:nvSpPr>
          <p:cNvPr id="5" name="円/楕円 4"/>
          <p:cNvSpPr/>
          <p:nvPr/>
        </p:nvSpPr>
        <p:spPr>
          <a:xfrm>
            <a:off x="611560" y="1844824"/>
            <a:ext cx="7992888" cy="3960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99592" y="2689706"/>
            <a:ext cx="7848872" cy="2339102"/>
          </a:xfrm>
          <a:prstGeom prst="rect">
            <a:avLst/>
          </a:prstGeom>
          <a:noFill/>
        </p:spPr>
        <p:txBody>
          <a:bodyPr wrap="square" rtlCol="0">
            <a:spAutoFit/>
          </a:bodyPr>
          <a:lstStyle/>
          <a:p>
            <a:endParaRPr kumimoji="1" lang="en-US" altLang="ja-JP" dirty="0" smtClean="0"/>
          </a:p>
          <a:p>
            <a:r>
              <a:rPr lang="en-US" altLang="ja-JP" sz="3200" dirty="0">
                <a:solidFill>
                  <a:schemeClr val="bg1"/>
                </a:solidFill>
                <a:latin typeface="+mj-ea"/>
                <a:ea typeface="+mj-ea"/>
              </a:rPr>
              <a:t>CRM</a:t>
            </a:r>
            <a:r>
              <a:rPr lang="ja-JP" altLang="en-US" sz="3200" dirty="0">
                <a:solidFill>
                  <a:schemeClr val="bg1"/>
                </a:solidFill>
                <a:latin typeface="+mj-ea"/>
                <a:ea typeface="+mj-ea"/>
              </a:rPr>
              <a:t>がブランドへの態度に与えて</a:t>
            </a:r>
            <a:r>
              <a:rPr lang="ja-JP" altLang="en-US" sz="3200" dirty="0" smtClean="0">
                <a:solidFill>
                  <a:schemeClr val="bg1"/>
                </a:solidFill>
                <a:latin typeface="+mj-ea"/>
                <a:ea typeface="+mj-ea"/>
              </a:rPr>
              <a:t>いる</a:t>
            </a:r>
            <a:endParaRPr lang="en-US" altLang="ja-JP" sz="3200" dirty="0" smtClean="0">
              <a:solidFill>
                <a:schemeClr val="bg1"/>
              </a:solidFill>
              <a:latin typeface="+mj-ea"/>
              <a:ea typeface="+mj-ea"/>
            </a:endParaRPr>
          </a:p>
          <a:p>
            <a:r>
              <a:rPr lang="ja-JP" altLang="en-US" sz="3200" dirty="0" smtClean="0">
                <a:solidFill>
                  <a:schemeClr val="bg1"/>
                </a:solidFill>
                <a:latin typeface="+mj-ea"/>
                <a:ea typeface="+mj-ea"/>
              </a:rPr>
              <a:t>影響</a:t>
            </a:r>
            <a:r>
              <a:rPr lang="ja-JP" altLang="en-US" sz="3200" dirty="0">
                <a:solidFill>
                  <a:schemeClr val="bg1"/>
                </a:solidFill>
                <a:latin typeface="+mj-ea"/>
                <a:ea typeface="+mj-ea"/>
              </a:rPr>
              <a:t>について述べている先行研究を中心</a:t>
            </a:r>
            <a:r>
              <a:rPr lang="ja-JP" altLang="en-US" sz="3200" dirty="0" smtClean="0">
                <a:solidFill>
                  <a:schemeClr val="bg1"/>
                </a:solidFill>
                <a:latin typeface="+mj-ea"/>
                <a:ea typeface="+mj-ea"/>
              </a:rPr>
              <a:t>に</a:t>
            </a:r>
            <a:endParaRPr lang="en-US" altLang="ja-JP" sz="3200" dirty="0" smtClean="0">
              <a:solidFill>
                <a:schemeClr val="bg1"/>
              </a:solidFill>
              <a:latin typeface="+mj-ea"/>
              <a:ea typeface="+mj-ea"/>
            </a:endParaRPr>
          </a:p>
          <a:p>
            <a:r>
              <a:rPr lang="ja-JP" altLang="en-US" sz="3200" dirty="0" smtClean="0">
                <a:solidFill>
                  <a:schemeClr val="bg1"/>
                </a:solidFill>
                <a:latin typeface="+mj-ea"/>
                <a:ea typeface="+mj-ea"/>
              </a:rPr>
              <a:t>先行</a:t>
            </a:r>
            <a:r>
              <a:rPr lang="ja-JP" altLang="en-US" sz="3200" dirty="0">
                <a:solidFill>
                  <a:schemeClr val="bg1"/>
                </a:solidFill>
                <a:latin typeface="+mj-ea"/>
                <a:ea typeface="+mj-ea"/>
              </a:rPr>
              <a:t>研究のレビューをおこなった。</a:t>
            </a:r>
          </a:p>
          <a:p>
            <a:endParaRPr kumimoji="1" lang="ja-JP" altLang="en-US" sz="3200" dirty="0">
              <a:solidFill>
                <a:schemeClr val="bg1"/>
              </a:solidFill>
            </a:endParaRPr>
          </a:p>
        </p:txBody>
      </p:sp>
      <p:sp>
        <p:nvSpPr>
          <p:cNvPr id="4" name="日付プレースホルダー 3"/>
          <p:cNvSpPr>
            <a:spLocks noGrp="1"/>
          </p:cNvSpPr>
          <p:nvPr>
            <p:ph type="dt" sz="half" idx="10"/>
          </p:nvPr>
        </p:nvSpPr>
        <p:spPr/>
        <p:txBody>
          <a:bodyPr/>
          <a:lstStyle/>
          <a:p>
            <a:fld id="{A1B6D2E5-80B1-481E-9C17-A20277D29EF2}" type="datetime1">
              <a:rPr kumimoji="1" lang="ja-JP" altLang="en-US" smtClean="0"/>
              <a:t>2015/9/2</a:t>
            </a:fld>
            <a:endParaRPr kumimoji="1" lang="ja-JP" altLang="en-US"/>
          </a:p>
        </p:txBody>
      </p:sp>
    </p:spTree>
    <p:extLst>
      <p:ext uri="{BB962C8B-B14F-4D97-AF65-F5344CB8AC3E}">
        <p14:creationId xmlns:p14="http://schemas.microsoft.com/office/powerpoint/2010/main" val="2736510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研究のレビュー（１）</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19</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a:solidFill>
                  <a:schemeClr val="accent1"/>
                </a:solidFill>
                <a:latin typeface="+mj-ea"/>
                <a:ea typeface="+mj-ea"/>
              </a:rPr>
              <a:t>【Lafferty</a:t>
            </a:r>
            <a:r>
              <a:rPr lang="ja-JP" altLang="en-US" sz="3200" dirty="0">
                <a:solidFill>
                  <a:schemeClr val="accent1"/>
                </a:solidFill>
                <a:latin typeface="+mj-ea"/>
                <a:ea typeface="+mj-ea"/>
              </a:rPr>
              <a:t>（</a:t>
            </a:r>
            <a:r>
              <a:rPr lang="en-US" altLang="ja-JP" sz="3200" dirty="0" smtClean="0">
                <a:solidFill>
                  <a:schemeClr val="accent1"/>
                </a:solidFill>
                <a:latin typeface="+mj-ea"/>
                <a:ea typeface="+mj-ea"/>
              </a:rPr>
              <a:t>2009</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2400" dirty="0" smtClean="0">
                <a:solidFill>
                  <a:schemeClr val="accent3">
                    <a:lumMod val="75000"/>
                  </a:schemeClr>
                </a:solidFill>
                <a:latin typeface="+mj-ea"/>
                <a:ea typeface="+mj-ea"/>
              </a:rPr>
              <a:t>ブランドの認知度別に、</a:t>
            </a:r>
            <a:r>
              <a:rPr lang="ja-JP" altLang="en-US" sz="2400" dirty="0">
                <a:solidFill>
                  <a:schemeClr val="accent3">
                    <a:lumMod val="75000"/>
                  </a:schemeClr>
                </a:solidFill>
                <a:latin typeface="+mj-ea"/>
                <a:ea typeface="+mj-ea"/>
              </a:rPr>
              <a:t>コーズ・ブランド適合度への消費者の態度と購買意図への影響を調査した研究</a:t>
            </a:r>
          </a:p>
          <a:p>
            <a:r>
              <a:rPr lang="ja-JP" altLang="en-US" sz="2400" dirty="0">
                <a:solidFill>
                  <a:schemeClr val="accent3">
                    <a:lumMod val="75000"/>
                  </a:schemeClr>
                </a:solidFill>
                <a:latin typeface="+mj-ea"/>
                <a:ea typeface="+mj-ea"/>
              </a:rPr>
              <a:t>ブランド</a:t>
            </a:r>
            <a:r>
              <a:rPr lang="ja-JP" altLang="en-US" sz="2400" dirty="0" smtClean="0">
                <a:solidFill>
                  <a:schemeClr val="accent3">
                    <a:lumMod val="75000"/>
                  </a:schemeClr>
                </a:solidFill>
                <a:latin typeface="+mj-ea"/>
                <a:ea typeface="+mj-ea"/>
              </a:rPr>
              <a:t>がよく知られている場合と知られていない場合、コーズ・ブランド適合度が、消費者の企業への態度、ブランドへの態度、購買意図に与える影響を測定</a:t>
            </a:r>
          </a:p>
          <a:p>
            <a:endParaRPr kumimoji="1" lang="ja-JP" altLang="en-US" sz="2800" dirty="0">
              <a:latin typeface="+mj-ea"/>
              <a:ea typeface="+mj-ea"/>
            </a:endParaRPr>
          </a:p>
        </p:txBody>
      </p:sp>
      <p:sp>
        <p:nvSpPr>
          <p:cNvPr id="6" name="角丸四角形 5"/>
          <p:cNvSpPr/>
          <p:nvPr/>
        </p:nvSpPr>
        <p:spPr>
          <a:xfrm>
            <a:off x="380728" y="4365104"/>
            <a:ext cx="8352928" cy="172819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accent1"/>
                </a:solidFill>
                <a:latin typeface="+mj-ea"/>
                <a:ea typeface="+mj-ea"/>
              </a:rPr>
              <a:t>結論</a:t>
            </a: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a:t>
            </a:r>
            <a:r>
              <a:rPr lang="ja-JP" altLang="en-US" sz="2400" u="sng" dirty="0" smtClean="0">
                <a:solidFill>
                  <a:schemeClr val="tx1"/>
                </a:solidFill>
                <a:latin typeface="+mj-ea"/>
                <a:ea typeface="+mj-ea"/>
              </a:rPr>
              <a:t>適合度</a:t>
            </a:r>
            <a:r>
              <a:rPr lang="ja-JP" altLang="en-US" sz="2400" u="sng" dirty="0">
                <a:solidFill>
                  <a:schemeClr val="tx1"/>
                </a:solidFill>
                <a:latin typeface="+mj-ea"/>
                <a:ea typeface="+mj-ea"/>
              </a:rPr>
              <a:t>は</a:t>
            </a:r>
            <a:r>
              <a:rPr lang="ja-JP" altLang="en-US" sz="2400" u="sng" dirty="0" smtClean="0">
                <a:solidFill>
                  <a:schemeClr val="tx1"/>
                </a:solidFill>
                <a:latin typeface="+mj-ea"/>
                <a:ea typeface="+mj-ea"/>
              </a:rPr>
              <a:t>消費者</a:t>
            </a:r>
            <a:r>
              <a:rPr lang="ja-JP" altLang="en-US" sz="2400" u="sng" dirty="0">
                <a:solidFill>
                  <a:schemeClr val="tx1"/>
                </a:solidFill>
                <a:latin typeface="+mj-ea"/>
                <a:ea typeface="+mj-ea"/>
              </a:rPr>
              <a:t>の企業への態度、ブランドへの態度、購買意図への影響は</a:t>
            </a:r>
            <a:r>
              <a:rPr lang="ja-JP" altLang="en-US" sz="2400" u="sng" dirty="0" smtClean="0">
                <a:solidFill>
                  <a:schemeClr val="tx1"/>
                </a:solidFill>
                <a:latin typeface="+mj-ea"/>
                <a:ea typeface="+mj-ea"/>
              </a:rPr>
              <a:t>見られなかった</a:t>
            </a:r>
            <a:endParaRPr lang="ja-JP" altLang="en-US" sz="2400" u="sng" dirty="0">
              <a:solidFill>
                <a:schemeClr val="tx1"/>
              </a:solidFill>
              <a:latin typeface="+mj-ea"/>
              <a:ea typeface="+mj-ea"/>
            </a:endParaRPr>
          </a:p>
        </p:txBody>
      </p:sp>
      <p:sp>
        <p:nvSpPr>
          <p:cNvPr id="3" name="日付プレースホルダー 2"/>
          <p:cNvSpPr>
            <a:spLocks noGrp="1"/>
          </p:cNvSpPr>
          <p:nvPr>
            <p:ph type="dt" sz="half" idx="10"/>
          </p:nvPr>
        </p:nvSpPr>
        <p:spPr/>
        <p:txBody>
          <a:bodyPr/>
          <a:lstStyle/>
          <a:p>
            <a:fld id="{34870EE6-B0B6-44E2-94C8-0E04E13AE03E}" type="datetime1">
              <a:rPr kumimoji="1" lang="ja-JP" altLang="en-US" smtClean="0"/>
              <a:t>2015/9/2</a:t>
            </a:fld>
            <a:endParaRPr kumimoji="1" lang="ja-JP" altLang="en-US"/>
          </a:p>
        </p:txBody>
      </p:sp>
    </p:spTree>
    <p:extLst>
      <p:ext uri="{BB962C8B-B14F-4D97-AF65-F5344CB8AC3E}">
        <p14:creationId xmlns:p14="http://schemas.microsoft.com/office/powerpoint/2010/main" val="624733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目次</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a:t>
            </a:fld>
            <a:endParaRPr kumimoji="1" lang="ja-JP" altLang="en-US" dirty="0"/>
          </a:p>
        </p:txBody>
      </p:sp>
      <p:sp>
        <p:nvSpPr>
          <p:cNvPr id="3" name="コンテンツ プレースホルダー 2"/>
          <p:cNvSpPr>
            <a:spLocks noGrp="1"/>
          </p:cNvSpPr>
          <p:nvPr>
            <p:ph sz="quarter" idx="1"/>
          </p:nvPr>
        </p:nvSpPr>
        <p:spPr/>
        <p:txBody>
          <a:bodyPr>
            <a:normAutofit/>
          </a:bodyPr>
          <a:lstStyle/>
          <a:p>
            <a:r>
              <a:rPr kumimoji="1" lang="ja-JP" altLang="en-US" sz="2800" dirty="0" smtClean="0">
                <a:latin typeface="+mj-ea"/>
                <a:ea typeface="+mj-ea"/>
              </a:rPr>
              <a:t>はじめに</a:t>
            </a:r>
            <a:endParaRPr kumimoji="1" lang="en-US" altLang="ja-JP" sz="2800" dirty="0" smtClean="0">
              <a:latin typeface="+mj-ea"/>
              <a:ea typeface="+mj-ea"/>
            </a:endParaRPr>
          </a:p>
          <a:p>
            <a:r>
              <a:rPr kumimoji="1" lang="ja-JP" altLang="en-US" sz="2800" dirty="0" smtClean="0">
                <a:latin typeface="+mj-ea"/>
                <a:ea typeface="+mj-ea"/>
              </a:rPr>
              <a:t>現状分析</a:t>
            </a:r>
            <a:endParaRPr kumimoji="1" lang="en-US" altLang="ja-JP" sz="2800" dirty="0" smtClean="0">
              <a:latin typeface="+mj-ea"/>
              <a:ea typeface="+mj-ea"/>
            </a:endParaRPr>
          </a:p>
          <a:p>
            <a:r>
              <a:rPr lang="ja-JP" altLang="en-US" sz="2800" dirty="0" smtClean="0">
                <a:latin typeface="+mj-ea"/>
                <a:ea typeface="+mj-ea"/>
              </a:rPr>
              <a:t>問題意識</a:t>
            </a:r>
            <a:endParaRPr lang="en-US" altLang="ja-JP" sz="2800" dirty="0" smtClean="0">
              <a:latin typeface="+mj-ea"/>
              <a:ea typeface="+mj-ea"/>
            </a:endParaRPr>
          </a:p>
          <a:p>
            <a:r>
              <a:rPr lang="ja-JP" altLang="en-US" sz="2800" dirty="0" smtClean="0">
                <a:latin typeface="+mj-ea"/>
                <a:ea typeface="+mj-ea"/>
              </a:rPr>
              <a:t>研究目的</a:t>
            </a:r>
            <a:endParaRPr lang="en-US" altLang="ja-JP" sz="2800" dirty="0" smtClean="0">
              <a:latin typeface="+mj-ea"/>
              <a:ea typeface="+mj-ea"/>
            </a:endParaRPr>
          </a:p>
          <a:p>
            <a:r>
              <a:rPr lang="ja-JP" altLang="en-US" sz="2800" dirty="0" smtClean="0">
                <a:latin typeface="+mj-ea"/>
                <a:ea typeface="+mj-ea"/>
              </a:rPr>
              <a:t>仮説導出</a:t>
            </a:r>
            <a:endParaRPr lang="en-US" altLang="ja-JP" sz="2800" dirty="0" smtClean="0">
              <a:latin typeface="+mj-ea"/>
              <a:ea typeface="+mj-ea"/>
            </a:endParaRPr>
          </a:p>
          <a:p>
            <a:r>
              <a:rPr lang="ja-JP" altLang="en-US" sz="2800" dirty="0">
                <a:latin typeface="+mj-ea"/>
                <a:ea typeface="+mj-ea"/>
              </a:rPr>
              <a:t>仮説</a:t>
            </a:r>
            <a:endParaRPr lang="en-US" altLang="ja-JP" sz="2800" dirty="0" smtClean="0">
              <a:latin typeface="+mj-ea"/>
              <a:ea typeface="+mj-ea"/>
            </a:endParaRPr>
          </a:p>
          <a:p>
            <a:r>
              <a:rPr kumimoji="1" lang="ja-JP" altLang="en-US" sz="2800" dirty="0" smtClean="0">
                <a:latin typeface="+mj-ea"/>
                <a:ea typeface="+mj-ea"/>
              </a:rPr>
              <a:t>今後の展望</a:t>
            </a:r>
            <a:endParaRPr kumimoji="1" lang="en-US" altLang="ja-JP" sz="2800" dirty="0">
              <a:latin typeface="+mj-ea"/>
              <a:ea typeface="+mj-ea"/>
            </a:endParaRPr>
          </a:p>
          <a:p>
            <a:r>
              <a:rPr lang="ja-JP" altLang="en-US" sz="2800" dirty="0" smtClean="0">
                <a:latin typeface="+mj-ea"/>
                <a:ea typeface="+mj-ea"/>
              </a:rPr>
              <a:t>参考文献・参考</a:t>
            </a:r>
            <a:r>
              <a:rPr lang="en-US" altLang="ja-JP" sz="2800" dirty="0" smtClean="0">
                <a:latin typeface="+mj-ea"/>
                <a:ea typeface="+mj-ea"/>
              </a:rPr>
              <a:t>URL</a:t>
            </a:r>
            <a:endParaRPr kumimoji="1" lang="ja-JP" altLang="en-US" sz="2800" dirty="0">
              <a:latin typeface="+mj-ea"/>
              <a:ea typeface="+mj-ea"/>
            </a:endParaRPr>
          </a:p>
        </p:txBody>
      </p:sp>
      <p:sp>
        <p:nvSpPr>
          <p:cNvPr id="5" name="日付プレースホルダー 4"/>
          <p:cNvSpPr>
            <a:spLocks noGrp="1"/>
          </p:cNvSpPr>
          <p:nvPr>
            <p:ph type="dt" sz="half" idx="10"/>
          </p:nvPr>
        </p:nvSpPr>
        <p:spPr/>
        <p:txBody>
          <a:bodyPr/>
          <a:lstStyle/>
          <a:p>
            <a:fld id="{6EC846C2-8DB5-429A-AC3D-09118380B6ED}" type="datetime1">
              <a:rPr kumimoji="1" lang="ja-JP" altLang="en-US" smtClean="0"/>
              <a:t>2015/9/2</a:t>
            </a:fld>
            <a:endParaRPr kumimoji="1" lang="ja-JP" altLang="en-US"/>
          </a:p>
        </p:txBody>
      </p:sp>
    </p:spTree>
    <p:extLst>
      <p:ext uri="{BB962C8B-B14F-4D97-AF65-F5344CB8AC3E}">
        <p14:creationId xmlns:p14="http://schemas.microsoft.com/office/powerpoint/2010/main" val="405290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lang="ja-JP" altLang="en-US" sz="3600" dirty="0" smtClean="0"/>
              <a:t>研究</a:t>
            </a:r>
            <a:r>
              <a:rPr lang="ja-JP" altLang="en-US" sz="3600" dirty="0"/>
              <a:t>の</a:t>
            </a:r>
            <a:r>
              <a:rPr lang="ja-JP" altLang="en-US" sz="3600" dirty="0" smtClean="0"/>
              <a:t>レビュー（２）</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20</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a:solidFill>
                  <a:schemeClr val="accent1"/>
                </a:solidFill>
                <a:latin typeface="+mj-ea"/>
                <a:ea typeface="+mj-ea"/>
              </a:rPr>
              <a:t>【Nan</a:t>
            </a:r>
            <a:r>
              <a:rPr lang="ja-JP" altLang="en-US" sz="3200" dirty="0">
                <a:solidFill>
                  <a:schemeClr val="accent1"/>
                </a:solidFill>
                <a:latin typeface="+mj-ea"/>
                <a:ea typeface="+mj-ea"/>
              </a:rPr>
              <a:t>＆</a:t>
            </a:r>
            <a:r>
              <a:rPr lang="en-US" altLang="ja-JP" sz="3200" dirty="0" err="1">
                <a:solidFill>
                  <a:schemeClr val="accent1"/>
                </a:solidFill>
                <a:latin typeface="+mj-ea"/>
                <a:ea typeface="+mj-ea"/>
              </a:rPr>
              <a:t>Heo</a:t>
            </a:r>
            <a:r>
              <a:rPr lang="ja-JP" altLang="en-US" sz="3200" dirty="0">
                <a:solidFill>
                  <a:schemeClr val="accent1"/>
                </a:solidFill>
                <a:latin typeface="+mj-ea"/>
                <a:ea typeface="+mj-ea"/>
              </a:rPr>
              <a:t>（</a:t>
            </a:r>
            <a:r>
              <a:rPr lang="en-US" altLang="ja-JP" sz="3200" dirty="0">
                <a:solidFill>
                  <a:schemeClr val="accent1"/>
                </a:solidFill>
                <a:latin typeface="+mj-ea"/>
                <a:ea typeface="+mj-ea"/>
              </a:rPr>
              <a:t>2007</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2400" dirty="0" smtClean="0">
                <a:solidFill>
                  <a:schemeClr val="accent3">
                    <a:lumMod val="75000"/>
                  </a:schemeClr>
                </a:solidFill>
                <a:latin typeface="+mj-ea"/>
                <a:ea typeface="+mj-ea"/>
              </a:rPr>
              <a:t>①</a:t>
            </a:r>
            <a:r>
              <a:rPr lang="en-US" altLang="ja-JP" sz="2400" dirty="0" smtClean="0">
                <a:solidFill>
                  <a:schemeClr val="accent3">
                    <a:lumMod val="75000"/>
                  </a:schemeClr>
                </a:solidFill>
                <a:latin typeface="+mj-ea"/>
                <a:ea typeface="+mj-ea"/>
              </a:rPr>
              <a:t>CRM</a:t>
            </a:r>
            <a:r>
              <a:rPr lang="ja-JP" altLang="en-US" sz="2400" dirty="0">
                <a:solidFill>
                  <a:schemeClr val="accent3">
                    <a:lumMod val="75000"/>
                  </a:schemeClr>
                </a:solidFill>
                <a:latin typeface="+mj-ea"/>
                <a:ea typeface="+mj-ea"/>
              </a:rPr>
              <a:t>メッセージの有無</a:t>
            </a:r>
            <a:r>
              <a:rPr lang="ja-JP" altLang="en-US" sz="2400" dirty="0" smtClean="0">
                <a:solidFill>
                  <a:schemeClr val="accent3">
                    <a:lumMod val="75000"/>
                  </a:schemeClr>
                </a:solidFill>
                <a:latin typeface="+mj-ea"/>
                <a:ea typeface="+mj-ea"/>
              </a:rPr>
              <a:t>、コーズ</a:t>
            </a:r>
            <a:r>
              <a:rPr lang="ja-JP" altLang="en-US" sz="2400" dirty="0">
                <a:solidFill>
                  <a:schemeClr val="accent3">
                    <a:lumMod val="75000"/>
                  </a:schemeClr>
                </a:solidFill>
                <a:latin typeface="+mj-ea"/>
                <a:ea typeface="+mj-ea"/>
              </a:rPr>
              <a:t>・ブランド適合度の</a:t>
            </a:r>
            <a:r>
              <a:rPr lang="ja-JP" altLang="en-US" sz="2400" dirty="0" smtClean="0">
                <a:solidFill>
                  <a:schemeClr val="accent3">
                    <a:lumMod val="75000"/>
                  </a:schemeClr>
                </a:solidFill>
                <a:latin typeface="+mj-ea"/>
                <a:ea typeface="+mj-ea"/>
              </a:rPr>
              <a:t>高低を変えた印刷広告を</a:t>
            </a:r>
            <a:r>
              <a:rPr lang="ja-JP" altLang="en-US" sz="2400" dirty="0">
                <a:solidFill>
                  <a:schemeClr val="accent3">
                    <a:lumMod val="75000"/>
                  </a:schemeClr>
                </a:solidFill>
                <a:latin typeface="+mj-ea"/>
                <a:ea typeface="+mj-ea"/>
              </a:rPr>
              <a:t>使って、消費者の</a:t>
            </a:r>
            <a:r>
              <a:rPr lang="ja-JP" altLang="en-US" sz="2400" dirty="0" smtClean="0">
                <a:solidFill>
                  <a:schemeClr val="accent3">
                    <a:lumMod val="75000"/>
                  </a:schemeClr>
                </a:solidFill>
                <a:latin typeface="+mj-ea"/>
                <a:ea typeface="+mj-ea"/>
              </a:rPr>
              <a:t>広告、ブランド、企業</a:t>
            </a:r>
            <a:r>
              <a:rPr lang="ja-JP" altLang="en-US" sz="2400" dirty="0">
                <a:solidFill>
                  <a:schemeClr val="accent3">
                    <a:lumMod val="75000"/>
                  </a:schemeClr>
                </a:solidFill>
                <a:latin typeface="+mj-ea"/>
                <a:ea typeface="+mj-ea"/>
              </a:rPr>
              <a:t>への態度に与える影響を</a:t>
            </a:r>
            <a:r>
              <a:rPr lang="ja-JP" altLang="en-US" sz="2400" dirty="0" smtClean="0">
                <a:solidFill>
                  <a:schemeClr val="accent3">
                    <a:lumMod val="75000"/>
                  </a:schemeClr>
                </a:solidFill>
                <a:latin typeface="+mj-ea"/>
                <a:ea typeface="+mj-ea"/>
              </a:rPr>
              <a:t>調査</a:t>
            </a:r>
            <a:endParaRPr lang="en-US" altLang="ja-JP" sz="2400" dirty="0" smtClean="0">
              <a:solidFill>
                <a:schemeClr val="accent3">
                  <a:lumMod val="75000"/>
                </a:schemeClr>
              </a:solidFill>
              <a:latin typeface="+mj-ea"/>
              <a:ea typeface="+mj-ea"/>
            </a:endParaRPr>
          </a:p>
          <a:p>
            <a:pPr marL="0" indent="0">
              <a:buNone/>
            </a:pPr>
            <a:r>
              <a:rPr lang="ja-JP" altLang="en-US" sz="2400" dirty="0" smtClean="0">
                <a:solidFill>
                  <a:schemeClr val="accent3">
                    <a:lumMod val="75000"/>
                  </a:schemeClr>
                </a:solidFill>
                <a:latin typeface="+mj-ea"/>
                <a:ea typeface="+mj-ea"/>
              </a:rPr>
              <a:t>②ブランド</a:t>
            </a:r>
            <a:r>
              <a:rPr lang="ja-JP" altLang="en-US" sz="2400" dirty="0">
                <a:solidFill>
                  <a:schemeClr val="accent3">
                    <a:lumMod val="75000"/>
                  </a:schemeClr>
                </a:solidFill>
                <a:latin typeface="+mj-ea"/>
                <a:ea typeface="+mj-ea"/>
              </a:rPr>
              <a:t>意識</a:t>
            </a:r>
            <a:r>
              <a:rPr lang="ja-JP" altLang="en-US" sz="2400" dirty="0" smtClean="0">
                <a:solidFill>
                  <a:schemeClr val="accent3">
                    <a:lumMod val="75000"/>
                  </a:schemeClr>
                </a:solidFill>
                <a:latin typeface="+mj-ea"/>
                <a:ea typeface="+mj-ea"/>
              </a:rPr>
              <a:t>の高低で消費者を分け、</a:t>
            </a:r>
            <a:r>
              <a:rPr lang="ja-JP" altLang="en-US" sz="2400" dirty="0">
                <a:solidFill>
                  <a:schemeClr val="accent3">
                    <a:lumMod val="75000"/>
                  </a:schemeClr>
                </a:solidFill>
                <a:latin typeface="+mj-ea"/>
                <a:ea typeface="+mj-ea"/>
              </a:rPr>
              <a:t>コーズとブランドの適合度が消費者の</a:t>
            </a:r>
            <a:r>
              <a:rPr lang="ja-JP" altLang="en-US" sz="2400" dirty="0" smtClean="0">
                <a:solidFill>
                  <a:schemeClr val="accent3">
                    <a:lumMod val="75000"/>
                  </a:schemeClr>
                </a:solidFill>
                <a:latin typeface="+mj-ea"/>
                <a:ea typeface="+mj-ea"/>
              </a:rPr>
              <a:t>広告、ブランド、</a:t>
            </a:r>
            <a:r>
              <a:rPr lang="ja-JP" altLang="en-US" sz="2400" dirty="0">
                <a:solidFill>
                  <a:schemeClr val="accent3">
                    <a:lumMod val="75000"/>
                  </a:schemeClr>
                </a:solidFill>
                <a:latin typeface="+mj-ea"/>
                <a:ea typeface="+mj-ea"/>
              </a:rPr>
              <a:t>企業への態度に与える影響を</a:t>
            </a:r>
            <a:r>
              <a:rPr lang="ja-JP" altLang="en-US" sz="2400" dirty="0" smtClean="0">
                <a:solidFill>
                  <a:schemeClr val="accent3">
                    <a:lumMod val="75000"/>
                  </a:schemeClr>
                </a:solidFill>
                <a:latin typeface="+mj-ea"/>
                <a:ea typeface="+mj-ea"/>
              </a:rPr>
              <a:t>調査</a:t>
            </a:r>
          </a:p>
          <a:p>
            <a:endParaRPr kumimoji="1" lang="ja-JP" altLang="en-US" sz="2800" dirty="0">
              <a:latin typeface="+mj-ea"/>
              <a:ea typeface="+mj-ea"/>
            </a:endParaRPr>
          </a:p>
        </p:txBody>
      </p:sp>
      <p:sp>
        <p:nvSpPr>
          <p:cNvPr id="6" name="角丸四角形 5"/>
          <p:cNvSpPr/>
          <p:nvPr/>
        </p:nvSpPr>
        <p:spPr>
          <a:xfrm>
            <a:off x="394360" y="4293096"/>
            <a:ext cx="8352928" cy="230425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accent1"/>
                </a:solidFill>
                <a:latin typeface="+mj-ea"/>
                <a:ea typeface="+mj-ea"/>
              </a:rPr>
              <a:t>結論</a:t>
            </a:r>
          </a:p>
          <a:p>
            <a:pPr algn="ctr"/>
            <a:r>
              <a:rPr lang="ja-JP" altLang="en-US" sz="2000" dirty="0">
                <a:solidFill>
                  <a:schemeClr val="tx1"/>
                </a:solidFill>
                <a:latin typeface="+mj-ea"/>
                <a:ea typeface="+mj-ea"/>
              </a:rPr>
              <a:t>①コーズとブランドの適合度にかかわらず、</a:t>
            </a:r>
            <a:r>
              <a:rPr lang="en-US" altLang="ja-JP" sz="2000" dirty="0">
                <a:solidFill>
                  <a:schemeClr val="tx1"/>
                </a:solidFill>
                <a:latin typeface="+mj-ea"/>
                <a:ea typeface="+mj-ea"/>
              </a:rPr>
              <a:t>CRM</a:t>
            </a:r>
            <a:r>
              <a:rPr lang="ja-JP" altLang="en-US" sz="2000" dirty="0">
                <a:solidFill>
                  <a:schemeClr val="tx1"/>
                </a:solidFill>
                <a:latin typeface="+mj-ea"/>
                <a:ea typeface="+mj-ea"/>
              </a:rPr>
              <a:t>メッセージを含んだ広告は企業への好意的な態度をもたらすことができる。</a:t>
            </a:r>
          </a:p>
          <a:p>
            <a:pPr algn="ctr"/>
            <a:r>
              <a:rPr lang="ja-JP" altLang="en-US" sz="2000" u="sng" dirty="0" smtClean="0">
                <a:solidFill>
                  <a:schemeClr val="tx1"/>
                </a:solidFill>
                <a:latin typeface="+mj-ea"/>
                <a:ea typeface="+mj-ea"/>
              </a:rPr>
              <a:t>②コーズ</a:t>
            </a:r>
            <a:r>
              <a:rPr lang="ja-JP" altLang="en-US" sz="2000" u="sng" dirty="0">
                <a:solidFill>
                  <a:schemeClr val="tx1"/>
                </a:solidFill>
                <a:latin typeface="+mj-ea"/>
                <a:ea typeface="+mj-ea"/>
              </a:rPr>
              <a:t>とブランドの適合度の高低が消費者の広告への態度、ブランドへの態度、企業への態度に影響を与えなかった</a:t>
            </a:r>
            <a:r>
              <a:rPr lang="ja-JP" altLang="en-US" sz="2000" u="sng" dirty="0" smtClean="0">
                <a:solidFill>
                  <a:schemeClr val="tx1"/>
                </a:solidFill>
                <a:latin typeface="+mj-ea"/>
                <a:ea typeface="+mj-ea"/>
              </a:rPr>
              <a:t>。</a:t>
            </a:r>
            <a:endParaRPr lang="ja-JP" altLang="en-US" sz="2000" u="sng" dirty="0">
              <a:solidFill>
                <a:schemeClr val="tx1"/>
              </a:solidFill>
              <a:latin typeface="+mj-ea"/>
              <a:ea typeface="+mj-ea"/>
            </a:endParaRPr>
          </a:p>
          <a:p>
            <a:pPr algn="ctr"/>
            <a:r>
              <a:rPr lang="ja-JP" altLang="en-US" sz="2000" dirty="0">
                <a:solidFill>
                  <a:schemeClr val="tx1"/>
                </a:solidFill>
                <a:latin typeface="+mj-ea"/>
                <a:ea typeface="+mj-ea"/>
              </a:rPr>
              <a:t>③</a:t>
            </a:r>
            <a:r>
              <a:rPr lang="ja-JP" altLang="en-US" sz="2000" dirty="0" smtClean="0">
                <a:solidFill>
                  <a:schemeClr val="tx1"/>
                </a:solidFill>
                <a:latin typeface="+mj-ea"/>
                <a:ea typeface="+mj-ea"/>
              </a:rPr>
              <a:t>ブランド</a:t>
            </a:r>
            <a:r>
              <a:rPr lang="ja-JP" altLang="en-US" sz="2000" dirty="0">
                <a:solidFill>
                  <a:schemeClr val="tx1"/>
                </a:solidFill>
                <a:latin typeface="+mj-ea"/>
                <a:ea typeface="+mj-ea"/>
              </a:rPr>
              <a:t>意識の高い消費者はコーズとブランドの適合度が高いほど広告及びブランドへの態度が好意的であった。</a:t>
            </a:r>
          </a:p>
        </p:txBody>
      </p:sp>
      <p:sp>
        <p:nvSpPr>
          <p:cNvPr id="3" name="日付プレースホルダー 2"/>
          <p:cNvSpPr>
            <a:spLocks noGrp="1"/>
          </p:cNvSpPr>
          <p:nvPr>
            <p:ph type="dt" sz="half" idx="10"/>
          </p:nvPr>
        </p:nvSpPr>
        <p:spPr/>
        <p:txBody>
          <a:bodyPr/>
          <a:lstStyle/>
          <a:p>
            <a:fld id="{4B7E45A1-E012-41FA-95F3-0B55B551A3B8}" type="datetime1">
              <a:rPr kumimoji="1" lang="ja-JP" altLang="en-US" smtClean="0"/>
              <a:t>2015/9/2</a:t>
            </a:fld>
            <a:endParaRPr kumimoji="1" lang="ja-JP" altLang="en-US"/>
          </a:p>
        </p:txBody>
      </p:sp>
    </p:spTree>
    <p:extLst>
      <p:ext uri="{BB962C8B-B14F-4D97-AF65-F5344CB8AC3E}">
        <p14:creationId xmlns:p14="http://schemas.microsoft.com/office/powerpoint/2010/main" val="4055773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研究のレビュー（３）</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21</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smtClean="0">
                <a:solidFill>
                  <a:schemeClr val="accent1"/>
                </a:solidFill>
                <a:latin typeface="+mj-ea"/>
                <a:ea typeface="+mj-ea"/>
              </a:rPr>
              <a:t>【</a:t>
            </a:r>
            <a:r>
              <a:rPr lang="en-US" altLang="ja-JP" sz="3200" dirty="0" err="1" smtClean="0">
                <a:solidFill>
                  <a:schemeClr val="accent1"/>
                </a:solidFill>
                <a:latin typeface="+mj-ea"/>
                <a:ea typeface="+mj-ea"/>
              </a:rPr>
              <a:t>Pracejus</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Olsen</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2004</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2400" dirty="0" smtClean="0">
                <a:solidFill>
                  <a:schemeClr val="accent3">
                    <a:lumMod val="75000"/>
                  </a:schemeClr>
                </a:solidFill>
                <a:latin typeface="+mj-ea"/>
                <a:ea typeface="+mj-ea"/>
              </a:rPr>
              <a:t>娯楽</a:t>
            </a:r>
            <a:r>
              <a:rPr lang="ja-JP" altLang="en-US" sz="2400" dirty="0">
                <a:solidFill>
                  <a:schemeClr val="accent3">
                    <a:lumMod val="75000"/>
                  </a:schemeClr>
                </a:solidFill>
                <a:latin typeface="+mj-ea"/>
                <a:ea typeface="+mj-ea"/>
              </a:rPr>
              <a:t>のための消費の背景で、コーズ・ブランド適合度が消費者の選択に与える影響について調査した</a:t>
            </a:r>
            <a:r>
              <a:rPr lang="ja-JP" altLang="en-US" sz="2400" dirty="0" smtClean="0">
                <a:solidFill>
                  <a:schemeClr val="accent3">
                    <a:lumMod val="75000"/>
                  </a:schemeClr>
                </a:solidFill>
                <a:latin typeface="+mj-ea"/>
                <a:ea typeface="+mj-ea"/>
              </a:rPr>
              <a:t>研究</a:t>
            </a:r>
            <a:endParaRPr lang="en-US" altLang="ja-JP" sz="2400" dirty="0">
              <a:solidFill>
                <a:schemeClr val="accent3">
                  <a:lumMod val="75000"/>
                </a:schemeClr>
              </a:solidFill>
              <a:latin typeface="+mj-ea"/>
              <a:ea typeface="+mj-ea"/>
            </a:endParaRPr>
          </a:p>
        </p:txBody>
      </p:sp>
      <p:sp>
        <p:nvSpPr>
          <p:cNvPr id="6" name="角丸四角形 5"/>
          <p:cNvSpPr/>
          <p:nvPr/>
        </p:nvSpPr>
        <p:spPr>
          <a:xfrm>
            <a:off x="395536" y="3861048"/>
            <a:ext cx="8352928" cy="223224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accent1"/>
                </a:solidFill>
                <a:latin typeface="+mj-ea"/>
                <a:ea typeface="+mj-ea"/>
              </a:rPr>
              <a:t>結論</a:t>
            </a:r>
            <a:endParaRPr lang="en-US" altLang="ja-JP" sz="2400" dirty="0" smtClean="0">
              <a:solidFill>
                <a:schemeClr val="accent1"/>
              </a:solidFill>
              <a:latin typeface="+mj-ea"/>
              <a:ea typeface="+mj-ea"/>
            </a:endParaRPr>
          </a:p>
          <a:p>
            <a:r>
              <a:rPr lang="ja-JP" altLang="en-US" sz="2400" dirty="0" smtClean="0">
                <a:solidFill>
                  <a:schemeClr val="tx1"/>
                </a:solidFill>
                <a:latin typeface="+mj-ea"/>
                <a:ea typeface="+mj-ea"/>
              </a:rPr>
              <a:t>コーズとの適合度が高いほど、消費者はテーマ・パークやホテルへの態度が高くなる。</a:t>
            </a:r>
            <a:endParaRPr lang="en-US" altLang="ja-JP" sz="2400" dirty="0" smtClean="0">
              <a:solidFill>
                <a:schemeClr val="tx1"/>
              </a:solidFill>
              <a:latin typeface="+mj-ea"/>
              <a:ea typeface="+mj-ea"/>
            </a:endParaRPr>
          </a:p>
          <a:p>
            <a:r>
              <a:rPr lang="en-US" altLang="ja-JP" sz="2400" u="sng" dirty="0" smtClean="0">
                <a:solidFill>
                  <a:schemeClr val="tx1"/>
                </a:solidFill>
                <a:latin typeface="+mj-ea"/>
                <a:ea typeface="+mj-ea"/>
              </a:rPr>
              <a:t>CRM</a:t>
            </a:r>
            <a:r>
              <a:rPr lang="ja-JP" altLang="en-US" sz="2400" u="sng" dirty="0" smtClean="0">
                <a:solidFill>
                  <a:schemeClr val="tx1"/>
                </a:solidFill>
                <a:latin typeface="+mj-ea"/>
                <a:ea typeface="+mj-ea"/>
              </a:rPr>
              <a:t>研究の中で始めて適合度のプラスの影響を検証できた。</a:t>
            </a:r>
          </a:p>
          <a:p>
            <a:pPr algn="ctr"/>
            <a:endParaRPr lang="ja-JP" altLang="en-US" sz="2400" dirty="0">
              <a:solidFill>
                <a:schemeClr val="accent1"/>
              </a:solidFill>
              <a:latin typeface="+mj-ea"/>
              <a:ea typeface="+mj-ea"/>
            </a:endParaRPr>
          </a:p>
        </p:txBody>
      </p:sp>
      <p:sp>
        <p:nvSpPr>
          <p:cNvPr id="3" name="日付プレースホルダー 2"/>
          <p:cNvSpPr>
            <a:spLocks noGrp="1"/>
          </p:cNvSpPr>
          <p:nvPr>
            <p:ph type="dt" sz="half" idx="10"/>
          </p:nvPr>
        </p:nvSpPr>
        <p:spPr/>
        <p:txBody>
          <a:bodyPr/>
          <a:lstStyle/>
          <a:p>
            <a:fld id="{0A20E8EC-5EF1-4777-9612-59B14E8CF501}" type="datetime1">
              <a:rPr kumimoji="1" lang="ja-JP" altLang="en-US" smtClean="0"/>
              <a:t>2015/9/2</a:t>
            </a:fld>
            <a:endParaRPr kumimoji="1" lang="ja-JP" altLang="en-US"/>
          </a:p>
        </p:txBody>
      </p:sp>
    </p:spTree>
    <p:extLst>
      <p:ext uri="{BB962C8B-B14F-4D97-AF65-F5344CB8AC3E}">
        <p14:creationId xmlns:p14="http://schemas.microsoft.com/office/powerpoint/2010/main" val="236898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先行</a:t>
            </a:r>
            <a:r>
              <a:rPr kumimoji="1" lang="ja-JP" altLang="en-US" sz="3600" dirty="0" smtClean="0"/>
              <a:t>研究のレビュー（４）</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22</a:t>
            </a:fld>
            <a:endParaRPr kumimoji="1" lang="ja-JP" altLang="en-US"/>
          </a:p>
        </p:txBody>
      </p:sp>
      <p:sp>
        <p:nvSpPr>
          <p:cNvPr id="8" name="コンテンツ プレースホルダー 2"/>
          <p:cNvSpPr>
            <a:spLocks noGrp="1"/>
          </p:cNvSpPr>
          <p:nvPr>
            <p:ph sz="quarter" idx="1"/>
          </p:nvPr>
        </p:nvSpPr>
        <p:spPr>
          <a:xfrm>
            <a:off x="301752" y="1527048"/>
            <a:ext cx="8503920" cy="4572000"/>
          </a:xfrm>
        </p:spPr>
        <p:txBody>
          <a:bodyPr>
            <a:normAutofit/>
          </a:bodyPr>
          <a:lstStyle/>
          <a:p>
            <a:pPr marL="0" indent="0">
              <a:buNone/>
            </a:pPr>
            <a:r>
              <a:rPr lang="en-US" altLang="ja-JP" sz="3200" dirty="0" smtClean="0">
                <a:solidFill>
                  <a:schemeClr val="accent1"/>
                </a:solidFill>
                <a:latin typeface="+mj-ea"/>
                <a:ea typeface="+mj-ea"/>
              </a:rPr>
              <a:t>【Haas</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Peter</a:t>
            </a:r>
            <a:r>
              <a:rPr lang="ja-JP" altLang="en-US" sz="3200" dirty="0" smtClean="0">
                <a:solidFill>
                  <a:schemeClr val="accent1"/>
                </a:solidFill>
                <a:latin typeface="+mj-ea"/>
                <a:ea typeface="+mj-ea"/>
              </a:rPr>
              <a:t>（</a:t>
            </a:r>
            <a:r>
              <a:rPr lang="en-US" altLang="ja-JP" sz="3200" dirty="0" smtClean="0">
                <a:solidFill>
                  <a:schemeClr val="accent1"/>
                </a:solidFill>
                <a:latin typeface="+mj-ea"/>
                <a:ea typeface="+mj-ea"/>
              </a:rPr>
              <a:t>2006</a:t>
            </a:r>
            <a:r>
              <a:rPr lang="ja-JP" altLang="en-US" sz="3200" dirty="0" smtClean="0">
                <a:solidFill>
                  <a:schemeClr val="accent1"/>
                </a:solidFill>
                <a:latin typeface="+mj-ea"/>
                <a:ea typeface="+mj-ea"/>
              </a:rPr>
              <a:t>）</a:t>
            </a:r>
            <a:r>
              <a:rPr lang="ja-JP" altLang="en-US" sz="3200" dirty="0">
                <a:solidFill>
                  <a:schemeClr val="accent1"/>
                </a:solidFill>
                <a:latin typeface="+mj-ea"/>
                <a:ea typeface="+mj-ea"/>
              </a:rPr>
              <a:t>の</a:t>
            </a:r>
            <a:r>
              <a:rPr lang="ja-JP" altLang="en-US" sz="3200" dirty="0" smtClean="0">
                <a:solidFill>
                  <a:schemeClr val="accent1"/>
                </a:solidFill>
                <a:latin typeface="+mj-ea"/>
                <a:ea typeface="+mj-ea"/>
              </a:rPr>
              <a:t>研究</a:t>
            </a:r>
            <a:r>
              <a:rPr lang="en-US" altLang="ja-JP" sz="3200" dirty="0" smtClean="0">
                <a:solidFill>
                  <a:schemeClr val="accent1"/>
                </a:solidFill>
                <a:latin typeface="+mj-ea"/>
                <a:ea typeface="+mj-ea"/>
              </a:rPr>
              <a:t>】</a:t>
            </a:r>
          </a:p>
          <a:p>
            <a:pPr marL="0" indent="0">
              <a:buNone/>
            </a:pPr>
            <a:r>
              <a:rPr lang="ja-JP" altLang="en-US" sz="2400" dirty="0" smtClean="0">
                <a:solidFill>
                  <a:schemeClr val="accent3">
                    <a:lumMod val="75000"/>
                  </a:schemeClr>
                </a:solidFill>
                <a:latin typeface="+mj-ea"/>
                <a:ea typeface="+mj-ea"/>
              </a:rPr>
              <a:t>ブランドとの適合度の高いコーズを用いたほうが、ブランドとの適合度の低いコーズを用いるよりもブランドに対する好感が高まるという仮説を検証した研究</a:t>
            </a:r>
            <a:endParaRPr lang="ja-JP" altLang="en-US" sz="2400" dirty="0">
              <a:solidFill>
                <a:schemeClr val="accent3">
                  <a:lumMod val="75000"/>
                </a:schemeClr>
              </a:solidFill>
              <a:latin typeface="+mj-ea"/>
              <a:ea typeface="+mj-ea"/>
            </a:endParaRPr>
          </a:p>
          <a:p>
            <a:endParaRPr kumimoji="1" lang="ja-JP" altLang="en-US" sz="2800" dirty="0">
              <a:latin typeface="+mj-ea"/>
              <a:ea typeface="+mj-ea"/>
            </a:endParaRPr>
          </a:p>
        </p:txBody>
      </p:sp>
      <p:sp>
        <p:nvSpPr>
          <p:cNvPr id="6" name="角丸四角形 5"/>
          <p:cNvSpPr/>
          <p:nvPr/>
        </p:nvSpPr>
        <p:spPr>
          <a:xfrm>
            <a:off x="395536" y="3789040"/>
            <a:ext cx="8352928" cy="223224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accent1"/>
                </a:solidFill>
                <a:latin typeface="+mj-ea"/>
                <a:ea typeface="+mj-ea"/>
              </a:rPr>
              <a:t>結論</a:t>
            </a:r>
            <a:endParaRPr lang="en-US" altLang="ja-JP" sz="2400" dirty="0" smtClean="0">
              <a:solidFill>
                <a:schemeClr val="accent1"/>
              </a:solidFill>
              <a:latin typeface="+mj-ea"/>
              <a:ea typeface="+mj-ea"/>
            </a:endParaRPr>
          </a:p>
          <a:p>
            <a:pPr algn="ctr"/>
            <a:r>
              <a:rPr lang="ja-JP" altLang="en-US" sz="2400" dirty="0" smtClean="0">
                <a:solidFill>
                  <a:schemeClr val="tx1"/>
                </a:solidFill>
                <a:latin typeface="+mj-ea"/>
                <a:ea typeface="+mj-ea"/>
              </a:rPr>
              <a:t>関連付ける商品によっても異なるが、</a:t>
            </a:r>
            <a:r>
              <a:rPr lang="ja-JP" altLang="en-US" sz="2400" u="sng" dirty="0" smtClean="0">
                <a:solidFill>
                  <a:schemeClr val="tx1"/>
                </a:solidFill>
                <a:latin typeface="+mj-ea"/>
                <a:ea typeface="+mj-ea"/>
              </a:rPr>
              <a:t>仮説は支持された</a:t>
            </a:r>
            <a:r>
              <a:rPr lang="ja-JP" altLang="en-US" sz="2400" dirty="0" smtClean="0">
                <a:solidFill>
                  <a:schemeClr val="tx1"/>
                </a:solidFill>
                <a:latin typeface="+mj-ea"/>
                <a:ea typeface="+mj-ea"/>
              </a:rPr>
              <a:t>。</a:t>
            </a:r>
            <a:endParaRPr lang="en-US" altLang="ja-JP" sz="2400" dirty="0" smtClean="0">
              <a:solidFill>
                <a:schemeClr val="tx1"/>
              </a:solidFill>
              <a:latin typeface="+mj-ea"/>
              <a:ea typeface="+mj-ea"/>
            </a:endParaRPr>
          </a:p>
          <a:p>
            <a:pPr algn="ctr"/>
            <a:endParaRPr lang="ja-JP" altLang="en-US" sz="2400" dirty="0">
              <a:solidFill>
                <a:schemeClr val="accent1"/>
              </a:solidFill>
              <a:latin typeface="+mj-ea"/>
              <a:ea typeface="+mj-ea"/>
            </a:endParaRPr>
          </a:p>
        </p:txBody>
      </p:sp>
      <p:sp>
        <p:nvSpPr>
          <p:cNvPr id="3" name="日付プレースホルダー 2"/>
          <p:cNvSpPr>
            <a:spLocks noGrp="1"/>
          </p:cNvSpPr>
          <p:nvPr>
            <p:ph type="dt" sz="half" idx="10"/>
          </p:nvPr>
        </p:nvSpPr>
        <p:spPr/>
        <p:txBody>
          <a:bodyPr/>
          <a:lstStyle/>
          <a:p>
            <a:fld id="{80E87B8B-0A67-484F-86D2-572167B4AEF8}" type="datetime1">
              <a:rPr kumimoji="1" lang="ja-JP" altLang="en-US" smtClean="0"/>
              <a:t>2015/9/2</a:t>
            </a:fld>
            <a:endParaRPr kumimoji="1" lang="ja-JP" altLang="en-US"/>
          </a:p>
        </p:txBody>
      </p:sp>
    </p:spTree>
    <p:extLst>
      <p:ext uri="{BB962C8B-B14F-4D97-AF65-F5344CB8AC3E}">
        <p14:creationId xmlns:p14="http://schemas.microsoft.com/office/powerpoint/2010/main" val="3055560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先行研究のレビューまとめ</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23</a:t>
            </a:fld>
            <a:endParaRPr kumimoji="1" lang="ja-JP" altLang="en-US"/>
          </a:p>
        </p:txBody>
      </p:sp>
      <p:sp>
        <p:nvSpPr>
          <p:cNvPr id="8" name="角丸四角形 7"/>
          <p:cNvSpPr/>
          <p:nvPr/>
        </p:nvSpPr>
        <p:spPr>
          <a:xfrm>
            <a:off x="755577" y="1635579"/>
            <a:ext cx="7848871" cy="164940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400" u="sng" dirty="0" smtClean="0">
              <a:solidFill>
                <a:schemeClr val="tx1"/>
              </a:solidFill>
              <a:latin typeface="+mj-ea"/>
              <a:ea typeface="+mj-ea"/>
            </a:endParaRP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とブランドの適合度は消費者の企業への態度、</a:t>
            </a:r>
            <a:endParaRPr lang="en-US" altLang="ja-JP" sz="2400" u="sng" dirty="0">
              <a:solidFill>
                <a:schemeClr val="tx1"/>
              </a:solidFill>
              <a:latin typeface="+mj-ea"/>
              <a:ea typeface="+mj-ea"/>
            </a:endParaRPr>
          </a:p>
          <a:p>
            <a:pPr algn="ctr"/>
            <a:r>
              <a:rPr lang="ja-JP" altLang="en-US" sz="2400" u="sng" dirty="0">
                <a:solidFill>
                  <a:schemeClr val="tx1"/>
                </a:solidFill>
                <a:latin typeface="+mj-ea"/>
                <a:ea typeface="+mj-ea"/>
              </a:rPr>
              <a:t>ブランドへの態度、購買意図への影響は見られなかった</a:t>
            </a:r>
          </a:p>
          <a:p>
            <a:pPr algn="r"/>
            <a:r>
              <a:rPr lang="en-US" altLang="ja-JP" sz="2400" dirty="0" smtClean="0">
                <a:solidFill>
                  <a:schemeClr val="accent1"/>
                </a:solidFill>
                <a:latin typeface="+mj-ea"/>
                <a:ea typeface="+mj-ea"/>
              </a:rPr>
              <a:t>Lafferty</a:t>
            </a:r>
            <a:r>
              <a:rPr lang="ja-JP" altLang="en-US" sz="2400" dirty="0">
                <a:solidFill>
                  <a:schemeClr val="accent1"/>
                </a:solidFill>
                <a:latin typeface="+mj-ea"/>
                <a:ea typeface="+mj-ea"/>
              </a:rPr>
              <a:t>（</a:t>
            </a:r>
            <a:r>
              <a:rPr lang="en-US" altLang="ja-JP" sz="2400" dirty="0">
                <a:solidFill>
                  <a:schemeClr val="accent1"/>
                </a:solidFill>
                <a:latin typeface="+mj-ea"/>
                <a:ea typeface="+mj-ea"/>
              </a:rPr>
              <a:t>2009</a:t>
            </a:r>
            <a:r>
              <a:rPr lang="ja-JP" altLang="en-US" sz="2400" dirty="0">
                <a:solidFill>
                  <a:schemeClr val="accent1"/>
                </a:solidFill>
                <a:latin typeface="+mj-ea"/>
                <a:ea typeface="+mj-ea"/>
              </a:rPr>
              <a:t>）</a:t>
            </a:r>
            <a:r>
              <a:rPr lang="en-US" altLang="ja-JP" sz="2400" dirty="0">
                <a:solidFill>
                  <a:schemeClr val="accent1"/>
                </a:solidFill>
                <a:latin typeface="+mj-ea"/>
                <a:ea typeface="+mj-ea"/>
              </a:rPr>
              <a:t>, </a:t>
            </a:r>
            <a:r>
              <a:rPr lang="en-US" altLang="ja-JP" sz="2400" dirty="0" smtClean="0">
                <a:solidFill>
                  <a:schemeClr val="accent1"/>
                </a:solidFill>
                <a:latin typeface="+mj-ea"/>
                <a:ea typeface="+mj-ea"/>
              </a:rPr>
              <a:t>Nan</a:t>
            </a:r>
            <a:r>
              <a:rPr lang="ja-JP" altLang="en-US" sz="2400" dirty="0" smtClean="0">
                <a:solidFill>
                  <a:schemeClr val="accent1"/>
                </a:solidFill>
                <a:latin typeface="+mj-ea"/>
                <a:ea typeface="+mj-ea"/>
              </a:rPr>
              <a:t>＆</a:t>
            </a:r>
            <a:r>
              <a:rPr lang="en-US" altLang="ja-JP" sz="2400" dirty="0" err="1" smtClean="0">
                <a:solidFill>
                  <a:schemeClr val="accent1"/>
                </a:solidFill>
                <a:latin typeface="+mj-ea"/>
                <a:ea typeface="+mj-ea"/>
              </a:rPr>
              <a:t>Heo</a:t>
            </a:r>
            <a:r>
              <a:rPr lang="ja-JP" altLang="en-US" sz="2400" dirty="0">
                <a:solidFill>
                  <a:schemeClr val="accent1"/>
                </a:solidFill>
                <a:latin typeface="+mj-ea"/>
                <a:ea typeface="+mj-ea"/>
              </a:rPr>
              <a:t>（</a:t>
            </a:r>
            <a:r>
              <a:rPr lang="en-US" altLang="ja-JP" sz="2400" dirty="0">
                <a:solidFill>
                  <a:schemeClr val="accent1"/>
                </a:solidFill>
                <a:latin typeface="+mj-ea"/>
                <a:ea typeface="+mj-ea"/>
              </a:rPr>
              <a:t>2007</a:t>
            </a:r>
            <a:r>
              <a:rPr lang="ja-JP" altLang="en-US" sz="2400" dirty="0" smtClean="0">
                <a:solidFill>
                  <a:schemeClr val="accent1"/>
                </a:solidFill>
                <a:latin typeface="+mj-ea"/>
                <a:ea typeface="+mj-ea"/>
              </a:rPr>
              <a:t>）</a:t>
            </a:r>
            <a:endParaRPr lang="en-US" altLang="ja-JP" sz="2400" dirty="0">
              <a:solidFill>
                <a:schemeClr val="accent1"/>
              </a:solidFill>
              <a:latin typeface="+mj-ea"/>
              <a:ea typeface="+mj-ea"/>
            </a:endParaRPr>
          </a:p>
        </p:txBody>
      </p:sp>
      <p:sp>
        <p:nvSpPr>
          <p:cNvPr id="9" name="片側の 2 つの角を丸めた四角形 8"/>
          <p:cNvSpPr/>
          <p:nvPr/>
        </p:nvSpPr>
        <p:spPr>
          <a:xfrm>
            <a:off x="755576" y="1635581"/>
            <a:ext cx="7848871" cy="425267"/>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latin typeface="+mj-ea"/>
                <a:ea typeface="+mj-ea"/>
              </a:rPr>
              <a:t>先行研究のレビュー（１）（２）より</a:t>
            </a:r>
            <a:endParaRPr kumimoji="1" lang="ja-JP" altLang="en-US" sz="2400" dirty="0">
              <a:latin typeface="+mj-ea"/>
              <a:ea typeface="+mj-ea"/>
            </a:endParaRPr>
          </a:p>
        </p:txBody>
      </p:sp>
      <p:sp>
        <p:nvSpPr>
          <p:cNvPr id="13" name="角丸四角形 12"/>
          <p:cNvSpPr/>
          <p:nvPr/>
        </p:nvSpPr>
        <p:spPr>
          <a:xfrm>
            <a:off x="755577" y="3481328"/>
            <a:ext cx="7848871" cy="164940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400" u="sng" dirty="0" smtClean="0">
              <a:solidFill>
                <a:schemeClr val="tx1"/>
              </a:solidFill>
              <a:latin typeface="+mj-ea"/>
              <a:ea typeface="+mj-ea"/>
            </a:endParaRPr>
          </a:p>
          <a:p>
            <a:pPr algn="ctr"/>
            <a:r>
              <a:rPr lang="ja-JP" altLang="en-US" sz="2400" u="sng" dirty="0" smtClean="0">
                <a:solidFill>
                  <a:schemeClr val="tx1"/>
                </a:solidFill>
                <a:latin typeface="+mj-ea"/>
                <a:ea typeface="+mj-ea"/>
              </a:rPr>
              <a:t>コーズ</a:t>
            </a:r>
            <a:r>
              <a:rPr lang="ja-JP" altLang="en-US" sz="2400" u="sng" dirty="0">
                <a:solidFill>
                  <a:schemeClr val="tx1"/>
                </a:solidFill>
                <a:latin typeface="+mj-ea"/>
                <a:ea typeface="+mj-ea"/>
              </a:rPr>
              <a:t>とブランドの適合度は消費者</a:t>
            </a:r>
            <a:r>
              <a:rPr lang="ja-JP" altLang="en-US" sz="2400" u="sng" dirty="0" smtClean="0">
                <a:solidFill>
                  <a:schemeClr val="tx1"/>
                </a:solidFill>
                <a:latin typeface="+mj-ea"/>
                <a:ea typeface="+mj-ea"/>
              </a:rPr>
              <a:t>のブランド</a:t>
            </a:r>
            <a:r>
              <a:rPr lang="ja-JP" altLang="en-US" sz="2400" u="sng" dirty="0">
                <a:solidFill>
                  <a:schemeClr val="tx1"/>
                </a:solidFill>
                <a:latin typeface="+mj-ea"/>
                <a:ea typeface="+mj-ea"/>
              </a:rPr>
              <a:t>への</a:t>
            </a:r>
            <a:r>
              <a:rPr lang="ja-JP" altLang="en-US" sz="2400" u="sng" dirty="0" smtClean="0">
                <a:solidFill>
                  <a:schemeClr val="tx1"/>
                </a:solidFill>
                <a:latin typeface="+mj-ea"/>
                <a:ea typeface="+mj-ea"/>
              </a:rPr>
              <a:t>態度に影響を及ぼしている</a:t>
            </a:r>
            <a:endParaRPr lang="en-US" altLang="ja-JP" sz="2400" u="sng" dirty="0" smtClean="0">
              <a:solidFill>
                <a:schemeClr val="tx1"/>
              </a:solidFill>
              <a:latin typeface="+mj-ea"/>
              <a:ea typeface="+mj-ea"/>
            </a:endParaRPr>
          </a:p>
          <a:p>
            <a:pPr algn="r"/>
            <a:r>
              <a:rPr lang="en-US" altLang="ja-JP" sz="2400" dirty="0" err="1" smtClean="0">
                <a:solidFill>
                  <a:schemeClr val="accent1"/>
                </a:solidFill>
                <a:latin typeface="+mj-ea"/>
                <a:ea typeface="+mj-ea"/>
              </a:rPr>
              <a:t>Pracejus</a:t>
            </a:r>
            <a:r>
              <a:rPr lang="ja-JP" altLang="en-US" sz="2400" dirty="0">
                <a:solidFill>
                  <a:schemeClr val="accent1"/>
                </a:solidFill>
                <a:latin typeface="+mj-ea"/>
                <a:ea typeface="+mj-ea"/>
              </a:rPr>
              <a:t>＆</a:t>
            </a:r>
            <a:r>
              <a:rPr lang="en-US" altLang="ja-JP" sz="2400" dirty="0" smtClean="0">
                <a:solidFill>
                  <a:schemeClr val="accent1"/>
                </a:solidFill>
                <a:latin typeface="+mj-ea"/>
                <a:ea typeface="+mj-ea"/>
              </a:rPr>
              <a:t>Olsen</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2004</a:t>
            </a:r>
            <a:r>
              <a:rPr lang="ja-JP" altLang="en-US" sz="2400" dirty="0" smtClean="0">
                <a:solidFill>
                  <a:schemeClr val="accent1"/>
                </a:solidFill>
                <a:latin typeface="+mj-ea"/>
                <a:ea typeface="+mj-ea"/>
              </a:rPr>
              <a:t>）</a:t>
            </a:r>
            <a:r>
              <a:rPr lang="en-US" altLang="ja-JP" sz="2400" dirty="0">
                <a:solidFill>
                  <a:schemeClr val="accent1"/>
                </a:solidFill>
                <a:latin typeface="+mj-ea"/>
                <a:ea typeface="+mj-ea"/>
              </a:rPr>
              <a:t>, </a:t>
            </a:r>
            <a:r>
              <a:rPr lang="en-US" altLang="ja-JP" sz="2400" dirty="0" smtClean="0">
                <a:solidFill>
                  <a:schemeClr val="accent1"/>
                </a:solidFill>
                <a:latin typeface="+mj-ea"/>
                <a:ea typeface="+mj-ea"/>
              </a:rPr>
              <a:t>Haas</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Peter</a:t>
            </a:r>
            <a:r>
              <a:rPr lang="ja-JP" altLang="en-US" sz="2400" dirty="0" smtClean="0">
                <a:solidFill>
                  <a:schemeClr val="accent1"/>
                </a:solidFill>
                <a:latin typeface="+mj-ea"/>
                <a:ea typeface="+mj-ea"/>
              </a:rPr>
              <a:t>（</a:t>
            </a:r>
            <a:r>
              <a:rPr lang="en-US" altLang="ja-JP" sz="2400" dirty="0" smtClean="0">
                <a:solidFill>
                  <a:schemeClr val="accent1"/>
                </a:solidFill>
                <a:latin typeface="+mj-ea"/>
                <a:ea typeface="+mj-ea"/>
              </a:rPr>
              <a:t>2006</a:t>
            </a:r>
            <a:r>
              <a:rPr lang="ja-JP" altLang="en-US" sz="2400" dirty="0" smtClean="0">
                <a:solidFill>
                  <a:schemeClr val="accent1"/>
                </a:solidFill>
                <a:latin typeface="+mj-ea"/>
                <a:ea typeface="+mj-ea"/>
              </a:rPr>
              <a:t>）</a:t>
            </a:r>
            <a:endParaRPr lang="en-US" altLang="ja-JP" sz="2400" dirty="0">
              <a:solidFill>
                <a:schemeClr val="accent1"/>
              </a:solidFill>
              <a:latin typeface="+mj-ea"/>
              <a:ea typeface="+mj-ea"/>
            </a:endParaRPr>
          </a:p>
        </p:txBody>
      </p:sp>
      <p:sp>
        <p:nvSpPr>
          <p:cNvPr id="14" name="片側の 2 つの角を丸めた四角形 13"/>
          <p:cNvSpPr/>
          <p:nvPr/>
        </p:nvSpPr>
        <p:spPr>
          <a:xfrm>
            <a:off x="755576" y="3481330"/>
            <a:ext cx="7848871" cy="425267"/>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latin typeface="+mj-ea"/>
                <a:ea typeface="+mj-ea"/>
              </a:rPr>
              <a:t>先行研究のレビュー（３）（４）より</a:t>
            </a:r>
            <a:endParaRPr kumimoji="1" lang="ja-JP" altLang="en-US" sz="2400" dirty="0">
              <a:latin typeface="+mj-ea"/>
              <a:ea typeface="+mj-ea"/>
            </a:endParaRPr>
          </a:p>
        </p:txBody>
      </p:sp>
      <p:sp>
        <p:nvSpPr>
          <p:cNvPr id="15" name="星 32 14"/>
          <p:cNvSpPr/>
          <p:nvPr/>
        </p:nvSpPr>
        <p:spPr>
          <a:xfrm>
            <a:off x="1619672" y="5411152"/>
            <a:ext cx="5760640" cy="1186200"/>
          </a:xfrm>
          <a:prstGeom prst="star32">
            <a:avLst>
              <a:gd name="adj" fmla="val 382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latin typeface="+mj-ea"/>
                <a:ea typeface="+mj-ea"/>
              </a:rPr>
              <a:t>矛盾が生じる</a:t>
            </a:r>
            <a:endParaRPr kumimoji="1" lang="ja-JP" altLang="en-US" sz="3200" dirty="0">
              <a:latin typeface="+mj-ea"/>
              <a:ea typeface="+mj-ea"/>
            </a:endParaRPr>
          </a:p>
        </p:txBody>
      </p:sp>
      <p:sp>
        <p:nvSpPr>
          <p:cNvPr id="4" name="日付プレースホルダー 3"/>
          <p:cNvSpPr>
            <a:spLocks noGrp="1"/>
          </p:cNvSpPr>
          <p:nvPr>
            <p:ph type="dt" sz="half" idx="10"/>
          </p:nvPr>
        </p:nvSpPr>
        <p:spPr/>
        <p:txBody>
          <a:bodyPr/>
          <a:lstStyle/>
          <a:p>
            <a:fld id="{23AF0FC5-CC01-451F-AFE9-162ECC583740}" type="datetime1">
              <a:rPr kumimoji="1" lang="ja-JP" altLang="en-US" smtClean="0"/>
              <a:t>2015/9/2</a:t>
            </a:fld>
            <a:endParaRPr kumimoji="1" lang="ja-JP" altLang="en-US"/>
          </a:p>
        </p:txBody>
      </p:sp>
    </p:spTree>
    <p:extLst>
      <p:ext uri="{BB962C8B-B14F-4D97-AF65-F5344CB8AC3E}">
        <p14:creationId xmlns:p14="http://schemas.microsoft.com/office/powerpoint/2010/main" val="2004780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24</a:t>
            </a:fld>
            <a:endParaRPr kumimoji="1" lang="ja-JP" altLang="en-US"/>
          </a:p>
        </p:txBody>
      </p:sp>
      <p:sp>
        <p:nvSpPr>
          <p:cNvPr id="5" name="角丸四角形 4"/>
          <p:cNvSpPr/>
          <p:nvPr/>
        </p:nvSpPr>
        <p:spPr>
          <a:xfrm>
            <a:off x="755576" y="2010688"/>
            <a:ext cx="7593984"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latin typeface="+mj-ea"/>
                <a:ea typeface="+mj-ea"/>
              </a:rPr>
              <a:t>コーズとブランドの適合度は消費者のブランドへの態度に影響を及ぼして</a:t>
            </a:r>
            <a:r>
              <a:rPr lang="ja-JP" altLang="en-US" sz="2800" dirty="0" smtClean="0">
                <a:latin typeface="+mj-ea"/>
                <a:ea typeface="+mj-ea"/>
              </a:rPr>
              <a:t>いるのだろうか</a:t>
            </a:r>
            <a:endParaRPr lang="ja-JP" altLang="en-US" sz="2800" dirty="0">
              <a:latin typeface="+mj-ea"/>
              <a:ea typeface="+mj-ea"/>
            </a:endParaRPr>
          </a:p>
        </p:txBody>
      </p:sp>
      <p:sp>
        <p:nvSpPr>
          <p:cNvPr id="4" name="日付プレースホルダー 3"/>
          <p:cNvSpPr>
            <a:spLocks noGrp="1"/>
          </p:cNvSpPr>
          <p:nvPr>
            <p:ph type="dt" sz="half" idx="10"/>
          </p:nvPr>
        </p:nvSpPr>
        <p:spPr/>
        <p:txBody>
          <a:bodyPr/>
          <a:lstStyle/>
          <a:p>
            <a:fld id="{AA72478F-59F7-42B3-AF5D-29EC8DF4B5B0}" type="datetime1">
              <a:rPr kumimoji="1" lang="ja-JP" altLang="en-US" smtClean="0"/>
              <a:t>2015/9/2</a:t>
            </a:fld>
            <a:endParaRPr kumimoji="1" lang="ja-JP" altLang="en-US"/>
          </a:p>
        </p:txBody>
      </p:sp>
    </p:spTree>
    <p:extLst>
      <p:ext uri="{BB962C8B-B14F-4D97-AF65-F5344CB8AC3E}">
        <p14:creationId xmlns:p14="http://schemas.microsoft.com/office/powerpoint/2010/main" val="228720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ＭＳ Ｐゴシック"/>
                <a:ea typeface="ＭＳ Ｐゴシック"/>
              </a:rPr>
              <a:t>予備調査</a:t>
            </a:r>
            <a:endParaRPr kumimoji="1" lang="ja-JP" altLang="en-US" dirty="0">
              <a:latin typeface="ＭＳ Ｐゴシック"/>
              <a:ea typeface="ＭＳ Ｐゴシック"/>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25</a:t>
            </a:fld>
            <a:endParaRPr kumimoji="1" lang="ja-JP" altLang="en-US"/>
          </a:p>
        </p:txBody>
      </p:sp>
      <p:sp>
        <p:nvSpPr>
          <p:cNvPr id="4" name="コンテンツ プレースホルダー 3"/>
          <p:cNvSpPr>
            <a:spLocks noGrp="1"/>
          </p:cNvSpPr>
          <p:nvPr>
            <p:ph sz="quarter" idx="1"/>
          </p:nvPr>
        </p:nvSpPr>
        <p:spPr/>
        <p:txBody>
          <a:bodyPr vert="horz" anchor="t">
            <a:normAutofit/>
          </a:bodyPr>
          <a:lstStyle/>
          <a:p>
            <a:endParaRPr kumimoji="1" lang="ja-JP" altLang="en-US" sz="2800" dirty="0">
              <a:latin typeface="ＭＳ Ｐ明朝"/>
              <a:ea typeface="ＭＳ Ｐ明朝"/>
            </a:endParaRPr>
          </a:p>
          <a:p>
            <a:r>
              <a:rPr kumimoji="1" lang="ja-JP" altLang="en-US" sz="2800" dirty="0">
                <a:latin typeface="+mj-ea"/>
                <a:ea typeface="+mj-ea"/>
              </a:rPr>
              <a:t>コーズブランド適合度が消費者のブランドへの態度に影響を及ぼすかどうか確かめるため、Laffer</a:t>
            </a:r>
            <a:r>
              <a:rPr kumimoji="1" lang="en-US" altLang="ja-JP" sz="2800" dirty="0">
                <a:latin typeface="+mj-ea"/>
                <a:ea typeface="+mj-ea"/>
              </a:rPr>
              <a:t>ty(2009</a:t>
            </a:r>
            <a:r>
              <a:rPr kumimoji="1" lang="ja-JP" altLang="en-US" sz="2800" dirty="0">
                <a:latin typeface="+mj-ea"/>
                <a:ea typeface="+mj-ea"/>
              </a:rPr>
              <a:t>)で</a:t>
            </a:r>
            <a:r>
              <a:rPr kumimoji="1" lang="ja-JP" altLang="en-US" sz="2800" dirty="0" smtClean="0">
                <a:latin typeface="+mj-ea"/>
                <a:ea typeface="+mj-ea"/>
              </a:rPr>
              <a:t>の尺度</a:t>
            </a:r>
            <a:r>
              <a:rPr kumimoji="1" lang="ja-JP" altLang="en-US" sz="2800" dirty="0">
                <a:latin typeface="+mj-ea"/>
                <a:ea typeface="+mj-ea"/>
              </a:rPr>
              <a:t>を参考に、事例の商品を用いて事前調査を行う。</a:t>
            </a:r>
          </a:p>
          <a:p>
            <a:pPr marL="0" indent="0">
              <a:buNone/>
            </a:pPr>
            <a:endParaRPr kumimoji="1" lang="ja-JP" altLang="en-US" sz="2800" dirty="0">
              <a:latin typeface="ＭＳ Ｐ明朝"/>
              <a:ea typeface="ＭＳ Ｐ明朝"/>
            </a:endParaRPr>
          </a:p>
        </p:txBody>
      </p:sp>
      <p:sp>
        <p:nvSpPr>
          <p:cNvPr id="5" name="日付プレースホルダー 4"/>
          <p:cNvSpPr>
            <a:spLocks noGrp="1"/>
          </p:cNvSpPr>
          <p:nvPr>
            <p:ph type="dt" sz="half" idx="10"/>
          </p:nvPr>
        </p:nvSpPr>
        <p:spPr/>
        <p:txBody>
          <a:bodyPr/>
          <a:lstStyle/>
          <a:p>
            <a:fld id="{04C2C225-7D10-4805-9525-A16918C4A12E}" type="datetime1">
              <a:rPr kumimoji="1" lang="ja-JP" altLang="en-US" smtClean="0"/>
              <a:t>2015/9/2</a:t>
            </a:fld>
            <a:endParaRPr kumimoji="1" lang="ja-JP" altLang="en-US"/>
          </a:p>
        </p:txBody>
      </p:sp>
    </p:spTree>
    <p:extLst>
      <p:ext uri="{BB962C8B-B14F-4D97-AF65-F5344CB8AC3E}">
        <p14:creationId xmlns:p14="http://schemas.microsoft.com/office/powerpoint/2010/main" val="3379186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右矢印 5"/>
          <p:cNvSpPr/>
          <p:nvPr/>
        </p:nvSpPr>
        <p:spPr>
          <a:xfrm>
            <a:off x="611560" y="4293096"/>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51520" y="1700808"/>
            <a:ext cx="8568952" cy="223224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a:latin typeface="ＭＳ Ｐゴシック"/>
                <a:ea typeface="ＭＳ Ｐゴシック"/>
              </a:rPr>
              <a:t>コーズブランド適合度の尺度</a:t>
            </a: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26</a:t>
            </a:fld>
            <a:endParaRPr kumimoji="1" lang="ja-JP" altLang="en-US"/>
          </a:p>
        </p:txBody>
      </p:sp>
      <p:sp>
        <p:nvSpPr>
          <p:cNvPr id="4" name="コンテンツ プレースホルダー 3"/>
          <p:cNvSpPr>
            <a:spLocks noGrp="1"/>
          </p:cNvSpPr>
          <p:nvPr>
            <p:ph sz="quarter" idx="1"/>
          </p:nvPr>
        </p:nvSpPr>
        <p:spPr>
          <a:xfrm>
            <a:off x="316552" y="1718320"/>
            <a:ext cx="8503920" cy="3240360"/>
          </a:xfrm>
        </p:spPr>
        <p:txBody>
          <a:bodyPr vert="horz" anchor="t">
            <a:normAutofit/>
          </a:bodyPr>
          <a:lstStyle/>
          <a:p>
            <a:pPr marL="0" indent="0">
              <a:buNone/>
            </a:pPr>
            <a:r>
              <a:rPr kumimoji="1" lang="ja-JP" altLang="en-US" u="sng" dirty="0">
                <a:latin typeface="+mj-ea"/>
                <a:ea typeface="+mj-ea"/>
              </a:rPr>
              <a:t>Lafferty(2009)の事前調査</a:t>
            </a:r>
          </a:p>
          <a:p>
            <a:pPr marL="0" indent="0">
              <a:buNone/>
            </a:pPr>
            <a:r>
              <a:rPr kumimoji="1" lang="en-US" altLang="ja-JP" sz="1800" dirty="0">
                <a:latin typeface="+mj-ea"/>
                <a:ea typeface="+mj-ea"/>
              </a:rPr>
              <a:t>14</a:t>
            </a:r>
            <a:r>
              <a:rPr kumimoji="1" lang="ja-JP" altLang="en-US" sz="1800" dirty="0">
                <a:latin typeface="+mj-ea"/>
                <a:ea typeface="+mj-ea"/>
              </a:rPr>
              <a:t>個のコーズリストを用意。そのコーズとシャンプーが適合していると思いますか？というアンケートに</a:t>
            </a:r>
            <a:r>
              <a:rPr kumimoji="1" lang="ja-JP" altLang="en-US" sz="1800" dirty="0" smtClean="0">
                <a:latin typeface="+mj-ea"/>
                <a:ea typeface="+mj-ea"/>
              </a:rPr>
              <a:t>、</a:t>
            </a:r>
            <a:r>
              <a:rPr kumimoji="1" lang="ja-JP" altLang="en-US" sz="1800" u="sng" dirty="0" smtClean="0">
                <a:latin typeface="+mj-ea"/>
                <a:ea typeface="+mj-ea"/>
              </a:rPr>
              <a:t>「適合</a:t>
            </a:r>
            <a:r>
              <a:rPr kumimoji="1" lang="ja-JP" altLang="en-US" sz="1800" u="sng" dirty="0">
                <a:latin typeface="+mj-ea"/>
                <a:ea typeface="+mj-ea"/>
              </a:rPr>
              <a:t>して</a:t>
            </a:r>
            <a:r>
              <a:rPr kumimoji="1" lang="ja-JP" altLang="en-US" sz="1800" u="sng" dirty="0" smtClean="0">
                <a:latin typeface="+mj-ea"/>
                <a:ea typeface="+mj-ea"/>
              </a:rPr>
              <a:t>いる」～「適合</a:t>
            </a:r>
            <a:r>
              <a:rPr kumimoji="1" lang="ja-JP" altLang="en-US" sz="1800" u="sng" dirty="0">
                <a:latin typeface="+mj-ea"/>
                <a:ea typeface="+mj-ea"/>
              </a:rPr>
              <a:t>して</a:t>
            </a:r>
            <a:r>
              <a:rPr kumimoji="1" lang="ja-JP" altLang="en-US" sz="1800" u="sng" dirty="0" smtClean="0">
                <a:latin typeface="+mj-ea"/>
                <a:ea typeface="+mj-ea"/>
              </a:rPr>
              <a:t>いない」の</a:t>
            </a:r>
            <a:r>
              <a:rPr kumimoji="1" lang="ja-JP" altLang="en-US" sz="1800" u="sng" dirty="0">
                <a:latin typeface="+mj-ea"/>
                <a:ea typeface="+mj-ea"/>
              </a:rPr>
              <a:t>7点尺度</a:t>
            </a:r>
            <a:r>
              <a:rPr kumimoji="1" lang="ja-JP" altLang="en-US" sz="1800" dirty="0">
                <a:latin typeface="+mj-ea"/>
                <a:ea typeface="+mj-ea"/>
              </a:rPr>
              <a:t>で</a:t>
            </a:r>
            <a:r>
              <a:rPr kumimoji="1" lang="en-US" altLang="ja-JP" sz="1800" dirty="0">
                <a:latin typeface="+mj-ea"/>
                <a:ea typeface="+mj-ea"/>
              </a:rPr>
              <a:t>35</a:t>
            </a:r>
            <a:r>
              <a:rPr kumimoji="1" lang="ja-JP" altLang="en-US" sz="1800" dirty="0">
                <a:latin typeface="+mj-ea"/>
                <a:ea typeface="+mj-ea"/>
              </a:rPr>
              <a:t>人の学生に答えてもらう。</a:t>
            </a:r>
          </a:p>
          <a:p>
            <a:pPr marL="0" indent="0">
              <a:buNone/>
            </a:pPr>
            <a:r>
              <a:rPr kumimoji="1" lang="ja-JP" altLang="en-US" sz="1800" dirty="0">
                <a:latin typeface="+mj-ea"/>
                <a:ea typeface="+mj-ea"/>
              </a:rPr>
              <a:t>３５人の平均値が一番高いコーズを適合度が高い、平均値が一番低いコーズを適合度が低い、として本調査でも採用。</a:t>
            </a:r>
          </a:p>
          <a:p>
            <a:pPr marL="0" indent="0">
              <a:buNone/>
            </a:pPr>
            <a:endParaRPr lang="en-US" altLang="ja-JP" dirty="0">
              <a:solidFill>
                <a:srgbClr val="000000"/>
              </a:solidFill>
              <a:latin typeface="ＭＳ Ｐ明朝"/>
              <a:ea typeface="ＭＳ Ｐ明朝"/>
            </a:endParaRPr>
          </a:p>
          <a:p>
            <a:pPr marL="0" indent="0">
              <a:buNone/>
            </a:pPr>
            <a:r>
              <a:rPr kumimoji="1" lang="ja-JP" altLang="en-US" dirty="0" smtClean="0">
                <a:solidFill>
                  <a:srgbClr val="000000"/>
                </a:solidFill>
                <a:latin typeface="ＭＳ Ｐ明朝"/>
                <a:ea typeface="ＭＳ Ｐ明朝"/>
              </a:rPr>
              <a:t>　　　　</a:t>
            </a:r>
            <a:r>
              <a:rPr kumimoji="1" lang="ja-JP" altLang="en-US" dirty="0" smtClean="0">
                <a:solidFill>
                  <a:schemeClr val="accent1"/>
                </a:solidFill>
                <a:latin typeface="+mj-ea"/>
                <a:ea typeface="+mj-ea"/>
              </a:rPr>
              <a:t>この</a:t>
            </a:r>
            <a:r>
              <a:rPr kumimoji="1" lang="ja-JP" altLang="en-US" dirty="0">
                <a:solidFill>
                  <a:schemeClr val="accent1"/>
                </a:solidFill>
                <a:latin typeface="+mj-ea"/>
                <a:ea typeface="+mj-ea"/>
              </a:rPr>
              <a:t>尺度を本研究でも採用する</a:t>
            </a:r>
            <a:r>
              <a:rPr kumimoji="1" lang="ja-JP" altLang="en-US" dirty="0" smtClean="0">
                <a:solidFill>
                  <a:schemeClr val="accent1"/>
                </a:solidFill>
                <a:latin typeface="+mj-ea"/>
                <a:ea typeface="+mj-ea"/>
              </a:rPr>
              <a:t>。</a:t>
            </a:r>
            <a:endParaRPr kumimoji="1" lang="ja-JP" altLang="en-US" dirty="0">
              <a:solidFill>
                <a:schemeClr val="accent1"/>
              </a:solidFill>
              <a:latin typeface="+mj-ea"/>
              <a:ea typeface="+mj-ea"/>
            </a:endParaRPr>
          </a:p>
        </p:txBody>
      </p:sp>
      <p:sp>
        <p:nvSpPr>
          <p:cNvPr id="7" name="日付プレースホルダー 6"/>
          <p:cNvSpPr>
            <a:spLocks noGrp="1"/>
          </p:cNvSpPr>
          <p:nvPr>
            <p:ph type="dt" sz="half" idx="10"/>
          </p:nvPr>
        </p:nvSpPr>
        <p:spPr/>
        <p:txBody>
          <a:bodyPr/>
          <a:lstStyle/>
          <a:p>
            <a:fld id="{B1C259EF-2AA5-4B45-B4B8-00B1FAD07E33}" type="datetime1">
              <a:rPr kumimoji="1" lang="ja-JP" altLang="en-US" smtClean="0"/>
              <a:t>2015/9/2</a:t>
            </a:fld>
            <a:endParaRPr kumimoji="1" lang="ja-JP" altLang="en-US"/>
          </a:p>
        </p:txBody>
      </p:sp>
    </p:spTree>
    <p:extLst>
      <p:ext uri="{BB962C8B-B14F-4D97-AF65-F5344CB8AC3E}">
        <p14:creationId xmlns:p14="http://schemas.microsoft.com/office/powerpoint/2010/main" val="4163610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2843808" y="3573016"/>
            <a:ext cx="3168352"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a:latin typeface="ＭＳ Ｐゴシック"/>
                <a:ea typeface="ＭＳ Ｐゴシック"/>
              </a:rPr>
              <a:t>成功・失敗の基準</a:t>
            </a: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27</a:t>
            </a:fld>
            <a:endParaRPr kumimoji="1" lang="ja-JP" altLang="en-US"/>
          </a:p>
        </p:txBody>
      </p:sp>
      <p:sp>
        <p:nvSpPr>
          <p:cNvPr id="4" name="コンテンツ プレースホルダー 3"/>
          <p:cNvSpPr>
            <a:spLocks noGrp="1"/>
          </p:cNvSpPr>
          <p:nvPr>
            <p:ph sz="quarter" idx="1"/>
          </p:nvPr>
        </p:nvSpPr>
        <p:spPr>
          <a:xfrm>
            <a:off x="323528" y="1556792"/>
            <a:ext cx="8503920" cy="4968552"/>
          </a:xfrm>
        </p:spPr>
        <p:txBody>
          <a:bodyPr vert="horz" anchor="t">
            <a:noAutofit/>
          </a:bodyPr>
          <a:lstStyle/>
          <a:p>
            <a:r>
              <a:rPr kumimoji="1" lang="ja-JP" altLang="en-US" sz="2400" dirty="0">
                <a:latin typeface="+mj-ea"/>
                <a:ea typeface="+mj-ea"/>
              </a:rPr>
              <a:t>本研究における</a:t>
            </a:r>
            <a:r>
              <a:rPr kumimoji="1" lang="en-US" altLang="ja-JP" sz="2400" dirty="0">
                <a:latin typeface="+mj-ea"/>
                <a:ea typeface="+mj-ea"/>
              </a:rPr>
              <a:t>CRM</a:t>
            </a:r>
            <a:r>
              <a:rPr kumimoji="1" lang="ja-JP" altLang="en-US" sz="2400" dirty="0">
                <a:latin typeface="+mj-ea"/>
                <a:ea typeface="+mj-ea"/>
              </a:rPr>
              <a:t>の成功とは、</a:t>
            </a:r>
          </a:p>
          <a:p>
            <a:pPr marL="0" indent="0" algn="ctr">
              <a:buNone/>
            </a:pPr>
            <a:r>
              <a:rPr kumimoji="1" lang="ja-JP" altLang="en-US" sz="2400" u="sng" dirty="0">
                <a:solidFill>
                  <a:schemeClr val="accent1"/>
                </a:solidFill>
                <a:latin typeface="+mj-ea"/>
                <a:ea typeface="+mj-ea"/>
              </a:rPr>
              <a:t>消費者の「ブランドへの態度」に影響を与えること。</a:t>
            </a:r>
          </a:p>
          <a:p>
            <a:endParaRPr kumimoji="1" lang="ja-JP" altLang="en-US" sz="2400" dirty="0">
              <a:latin typeface="ＭＳ Ｐ明朝"/>
              <a:ea typeface="ＭＳ Ｐ明朝"/>
            </a:endParaRPr>
          </a:p>
          <a:p>
            <a:r>
              <a:rPr kumimoji="1" lang="ja-JP" altLang="en-US" sz="2400" dirty="0">
                <a:latin typeface="+mj-ea"/>
                <a:ea typeface="+mj-ea"/>
              </a:rPr>
              <a:t>また、ブランドへの態度を測るうえで、Laffertyを参考に</a:t>
            </a:r>
          </a:p>
          <a:p>
            <a:endParaRPr kumimoji="1" lang="ja-JP" altLang="en-US" sz="2400" dirty="0">
              <a:latin typeface="ＭＳ Ｐ明朝"/>
              <a:ea typeface="ＭＳ Ｐ明朝"/>
            </a:endParaRPr>
          </a:p>
          <a:p>
            <a:pPr marL="0" indent="0">
              <a:buNone/>
            </a:pPr>
            <a:r>
              <a:rPr kumimoji="1" lang="ja-JP" altLang="en-US" sz="2400" dirty="0">
                <a:latin typeface="ＭＳ Ｐ明朝"/>
                <a:ea typeface="ＭＳ Ｐ明朝"/>
              </a:rPr>
              <a:t> </a:t>
            </a:r>
            <a:r>
              <a:rPr kumimoji="1" lang="ja-JP" altLang="en-US" sz="2400" dirty="0" smtClean="0">
                <a:latin typeface="ＭＳ Ｐ明朝"/>
                <a:ea typeface="ＭＳ Ｐ明朝"/>
              </a:rPr>
              <a:t>　　　　　　　　　　　　</a:t>
            </a:r>
            <a:r>
              <a:rPr kumimoji="1" lang="ja-JP" altLang="en-US" sz="2400" dirty="0" smtClean="0">
                <a:solidFill>
                  <a:schemeClr val="bg1"/>
                </a:solidFill>
                <a:latin typeface="ＭＳ Ｐ明朝"/>
                <a:ea typeface="ＭＳ Ｐ明朝"/>
              </a:rPr>
              <a:t>・</a:t>
            </a:r>
            <a:r>
              <a:rPr kumimoji="1" lang="ja-JP" altLang="en-US" sz="2400" dirty="0">
                <a:solidFill>
                  <a:schemeClr val="bg1"/>
                </a:solidFill>
                <a:latin typeface="+mj-ea"/>
                <a:ea typeface="+mj-ea"/>
              </a:rPr>
              <a:t>好ましい/好ましくない</a:t>
            </a:r>
          </a:p>
          <a:p>
            <a:pPr marL="0" indent="0">
              <a:buNone/>
            </a:pPr>
            <a:r>
              <a:rPr kumimoji="1" lang="ja-JP" altLang="en-US" sz="2400" dirty="0">
                <a:latin typeface="+mj-ea"/>
                <a:ea typeface="+mj-ea"/>
              </a:rPr>
              <a:t> </a:t>
            </a:r>
            <a:r>
              <a:rPr kumimoji="1" lang="ja-JP" altLang="en-US" sz="2400" dirty="0" smtClean="0">
                <a:latin typeface="+mj-ea"/>
                <a:ea typeface="+mj-ea"/>
              </a:rPr>
              <a:t>　　　　　　　　　　　　</a:t>
            </a:r>
            <a:r>
              <a:rPr kumimoji="1" lang="ja-JP" altLang="en-US" sz="2400" dirty="0" smtClean="0">
                <a:solidFill>
                  <a:schemeClr val="bg1"/>
                </a:solidFill>
                <a:latin typeface="+mj-ea"/>
                <a:ea typeface="+mj-ea"/>
              </a:rPr>
              <a:t>・</a:t>
            </a:r>
            <a:r>
              <a:rPr kumimoji="1" lang="ja-JP" altLang="en-US" sz="2400" dirty="0">
                <a:solidFill>
                  <a:schemeClr val="bg1"/>
                </a:solidFill>
                <a:latin typeface="+mj-ea"/>
                <a:ea typeface="+mj-ea"/>
              </a:rPr>
              <a:t>有意義/有意義でない</a:t>
            </a:r>
          </a:p>
          <a:p>
            <a:pPr marL="0" indent="0">
              <a:buNone/>
            </a:pPr>
            <a:r>
              <a:rPr kumimoji="1" lang="ja-JP" altLang="en-US" sz="2400" dirty="0" smtClean="0">
                <a:latin typeface="+mj-ea"/>
                <a:ea typeface="+mj-ea"/>
              </a:rPr>
              <a:t>　　　　　　　　　　　　</a:t>
            </a:r>
            <a:r>
              <a:rPr lang="ja-JP" altLang="en-US" sz="2400" dirty="0">
                <a:latin typeface="+mj-ea"/>
                <a:ea typeface="+mj-ea"/>
              </a:rPr>
              <a:t> </a:t>
            </a:r>
            <a:r>
              <a:rPr kumimoji="1" lang="ja-JP" altLang="en-US" sz="2400" dirty="0" smtClean="0">
                <a:solidFill>
                  <a:schemeClr val="bg1"/>
                </a:solidFill>
                <a:latin typeface="+mj-ea"/>
                <a:ea typeface="+mj-ea"/>
              </a:rPr>
              <a:t>・</a:t>
            </a:r>
            <a:r>
              <a:rPr kumimoji="1" lang="ja-JP" altLang="en-US" sz="2400" dirty="0">
                <a:solidFill>
                  <a:schemeClr val="bg1"/>
                </a:solidFill>
                <a:latin typeface="+mj-ea"/>
                <a:ea typeface="+mj-ea"/>
              </a:rPr>
              <a:t>満足/不満</a:t>
            </a:r>
          </a:p>
          <a:p>
            <a:pPr marL="0" indent="0">
              <a:buNone/>
            </a:pPr>
            <a:r>
              <a:rPr kumimoji="1" lang="ja-JP" altLang="en-US" sz="2400" dirty="0">
                <a:latin typeface="+mj-ea"/>
                <a:ea typeface="+mj-ea"/>
              </a:rPr>
              <a:t>　</a:t>
            </a:r>
            <a:r>
              <a:rPr kumimoji="1" lang="ja-JP" altLang="en-US" sz="2400" dirty="0" smtClean="0">
                <a:latin typeface="+mj-ea"/>
                <a:ea typeface="+mj-ea"/>
              </a:rPr>
              <a:t>　　　　　　　　　　　　　　　　　　　　　</a:t>
            </a:r>
            <a:r>
              <a:rPr kumimoji="1" lang="ja-JP" altLang="en-US" sz="2400" dirty="0" smtClean="0">
                <a:latin typeface="ＭＳ Ｐ明朝"/>
                <a:ea typeface="ＭＳ Ｐ明朝"/>
              </a:rPr>
              <a:t>　　　　</a:t>
            </a:r>
            <a:r>
              <a:rPr kumimoji="1" lang="ja-JP" altLang="en-US" sz="2400" u="sng" dirty="0" smtClean="0">
                <a:latin typeface="+mj-ea"/>
                <a:ea typeface="+mj-ea"/>
              </a:rPr>
              <a:t>の</a:t>
            </a:r>
            <a:r>
              <a:rPr kumimoji="1" lang="ja-JP" altLang="en-US" sz="2400" u="sng" dirty="0">
                <a:latin typeface="+mj-ea"/>
                <a:ea typeface="+mj-ea"/>
              </a:rPr>
              <a:t>3つの観点を用いる。​</a:t>
            </a:r>
          </a:p>
          <a:p>
            <a:endParaRPr kumimoji="1" lang="ja-JP" altLang="en-US" sz="2400" dirty="0">
              <a:latin typeface="ＭＳ Ｐ明朝"/>
              <a:ea typeface="ＭＳ Ｐ明朝"/>
            </a:endParaRPr>
          </a:p>
          <a:p>
            <a:r>
              <a:rPr kumimoji="1" lang="ja-JP" altLang="en-US" sz="2400" dirty="0">
                <a:solidFill>
                  <a:schemeClr val="accent1"/>
                </a:solidFill>
                <a:latin typeface="+mj-ea"/>
                <a:ea typeface="+mj-ea"/>
              </a:rPr>
              <a:t>7点尺度×3観点</a:t>
            </a:r>
            <a:r>
              <a:rPr kumimoji="1" lang="ja-JP" altLang="en-US" sz="2400" dirty="0">
                <a:latin typeface="+mj-ea"/>
                <a:ea typeface="+mj-ea"/>
              </a:rPr>
              <a:t>でそれら</a:t>
            </a:r>
            <a:r>
              <a:rPr kumimoji="1" lang="ja-JP" altLang="en-US" sz="2400" dirty="0" smtClean="0">
                <a:latin typeface="+mj-ea"/>
                <a:ea typeface="+mj-ea"/>
              </a:rPr>
              <a:t>の合計値</a:t>
            </a:r>
            <a:r>
              <a:rPr kumimoji="1" lang="ja-JP" altLang="en-US" sz="2400" dirty="0">
                <a:latin typeface="+mj-ea"/>
                <a:ea typeface="+mj-ea"/>
              </a:rPr>
              <a:t>の高さで成功、失敗を判断。</a:t>
            </a:r>
          </a:p>
        </p:txBody>
      </p:sp>
      <p:sp>
        <p:nvSpPr>
          <p:cNvPr id="5" name="日付プレースホルダー 4"/>
          <p:cNvSpPr>
            <a:spLocks noGrp="1"/>
          </p:cNvSpPr>
          <p:nvPr>
            <p:ph type="dt" sz="half" idx="10"/>
          </p:nvPr>
        </p:nvSpPr>
        <p:spPr/>
        <p:txBody>
          <a:bodyPr/>
          <a:lstStyle/>
          <a:p>
            <a:fld id="{60BBF3FE-1FF9-4E87-B7F8-C22BE97C27E2}" type="datetime1">
              <a:rPr kumimoji="1" lang="ja-JP" altLang="en-US" smtClean="0"/>
              <a:t>2015/9/2</a:t>
            </a:fld>
            <a:endParaRPr kumimoji="1" lang="ja-JP" altLang="en-US"/>
          </a:p>
        </p:txBody>
      </p:sp>
    </p:spTree>
    <p:extLst>
      <p:ext uri="{BB962C8B-B14F-4D97-AF65-F5344CB8AC3E}">
        <p14:creationId xmlns:p14="http://schemas.microsoft.com/office/powerpoint/2010/main" val="36123759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予備</a:t>
            </a:r>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p:txBody>
          <a:bodyPr vert="horz" anchor="t">
            <a:normAutofit/>
          </a:bodyPr>
          <a:lstStyle/>
          <a:p>
            <a:pPr marL="0" indent="0">
              <a:buNone/>
            </a:pPr>
            <a:r>
              <a:rPr kumimoji="1" lang="ja-JP" altLang="en-US" sz="2400" dirty="0">
                <a:solidFill>
                  <a:schemeClr val="accent1"/>
                </a:solidFill>
                <a:latin typeface="+mj-ea"/>
                <a:ea typeface="+mj-ea"/>
              </a:rPr>
              <a:t>調査対象　</a:t>
            </a:r>
            <a:r>
              <a:rPr kumimoji="1" lang="ja-JP" altLang="en-US" sz="2400" dirty="0" smtClean="0">
                <a:latin typeface="+mj-ea"/>
                <a:ea typeface="+mj-ea"/>
              </a:rPr>
              <a:t>主に</a:t>
            </a:r>
            <a:r>
              <a:rPr kumimoji="1" lang="ja-JP" altLang="en-US" sz="2400" dirty="0" smtClean="0">
                <a:solidFill>
                  <a:srgbClr val="000000"/>
                </a:solidFill>
                <a:latin typeface="+mj-ea"/>
                <a:ea typeface="+mj-ea"/>
              </a:rPr>
              <a:t>20代</a:t>
            </a:r>
            <a:r>
              <a:rPr kumimoji="1" lang="ja-JP" altLang="en-US" sz="2400" dirty="0">
                <a:solidFill>
                  <a:schemeClr val="accent1"/>
                </a:solidFill>
                <a:latin typeface="+mj-ea"/>
                <a:ea typeface="+mj-ea"/>
              </a:rPr>
              <a:t>　</a:t>
            </a:r>
            <a:endParaRPr kumimoji="1" lang="en-US" altLang="ja-JP" sz="2400" dirty="0">
              <a:solidFill>
                <a:schemeClr val="accent1"/>
              </a:solidFill>
              <a:latin typeface="+mj-ea"/>
              <a:ea typeface="+mj-ea"/>
            </a:endParaRPr>
          </a:p>
          <a:p>
            <a:pPr marL="0" indent="0">
              <a:buNone/>
            </a:pPr>
            <a:r>
              <a:rPr lang="ja-JP" altLang="en-US" sz="2400" dirty="0">
                <a:solidFill>
                  <a:schemeClr val="accent1"/>
                </a:solidFill>
                <a:latin typeface="+mj-ea"/>
                <a:ea typeface="+mj-ea"/>
              </a:rPr>
              <a:t>調査期間</a:t>
            </a:r>
            <a:r>
              <a:rPr lang="ja-JP" altLang="en-US" sz="2400" dirty="0">
                <a:latin typeface="+mj-ea"/>
                <a:ea typeface="+mj-ea"/>
              </a:rPr>
              <a:t>　</a:t>
            </a:r>
            <a:r>
              <a:rPr lang="en-US" altLang="ja-JP" sz="2400" dirty="0">
                <a:latin typeface="+mj-ea"/>
                <a:ea typeface="+mj-ea"/>
              </a:rPr>
              <a:t>2015</a:t>
            </a:r>
            <a:r>
              <a:rPr lang="ja-JP" altLang="en-US" sz="2400" dirty="0">
                <a:latin typeface="+mj-ea"/>
                <a:ea typeface="+mj-ea"/>
              </a:rPr>
              <a:t>年</a:t>
            </a:r>
            <a:r>
              <a:rPr lang="en-US" altLang="ja-JP" sz="2400" dirty="0">
                <a:latin typeface="+mj-ea"/>
                <a:ea typeface="+mj-ea"/>
              </a:rPr>
              <a:t>8</a:t>
            </a:r>
            <a:r>
              <a:rPr lang="ja-JP" altLang="en-US" sz="2400" dirty="0">
                <a:latin typeface="+mj-ea"/>
                <a:ea typeface="+mj-ea"/>
              </a:rPr>
              <a:t>月</a:t>
            </a:r>
            <a:r>
              <a:rPr lang="en-US" altLang="ja-JP" sz="2400" dirty="0">
                <a:latin typeface="+mj-ea"/>
                <a:ea typeface="+mj-ea"/>
              </a:rPr>
              <a:t>16</a:t>
            </a:r>
            <a:r>
              <a:rPr lang="ja-JP" altLang="en-US" sz="2400" dirty="0">
                <a:latin typeface="+mj-ea"/>
                <a:ea typeface="+mj-ea"/>
              </a:rPr>
              <a:t>日</a:t>
            </a:r>
            <a:r>
              <a:rPr lang="en-US" altLang="ja-JP" sz="2400" dirty="0">
                <a:latin typeface="+mj-ea"/>
                <a:ea typeface="+mj-ea"/>
              </a:rPr>
              <a:t>(</a:t>
            </a:r>
            <a:r>
              <a:rPr lang="ja-JP" altLang="en-US" sz="2400" dirty="0">
                <a:latin typeface="+mj-ea"/>
                <a:ea typeface="+mj-ea"/>
              </a:rPr>
              <a:t>日曜日</a:t>
            </a:r>
            <a:r>
              <a:rPr lang="en-US" altLang="ja-JP" sz="2400" dirty="0">
                <a:latin typeface="+mj-ea"/>
                <a:ea typeface="+mj-ea"/>
              </a:rPr>
              <a:t>)</a:t>
            </a:r>
            <a:r>
              <a:rPr lang="ja-JP" altLang="en-US" sz="2400" dirty="0">
                <a:latin typeface="+mj-ea"/>
                <a:ea typeface="+mj-ea"/>
              </a:rPr>
              <a:t>～</a:t>
            </a:r>
            <a:r>
              <a:rPr lang="en-US" altLang="ja-JP" sz="2400" dirty="0">
                <a:latin typeface="+mj-ea"/>
                <a:ea typeface="+mj-ea"/>
              </a:rPr>
              <a:t>2015</a:t>
            </a:r>
            <a:r>
              <a:rPr lang="ja-JP" altLang="en-US" sz="2400" dirty="0">
                <a:latin typeface="+mj-ea"/>
                <a:ea typeface="+mj-ea"/>
              </a:rPr>
              <a:t>年</a:t>
            </a:r>
            <a:r>
              <a:rPr lang="en-US" altLang="ja-JP" sz="2400" dirty="0">
                <a:latin typeface="+mj-ea"/>
                <a:ea typeface="+mj-ea"/>
              </a:rPr>
              <a:t>8</a:t>
            </a:r>
            <a:r>
              <a:rPr lang="ja-JP" altLang="en-US" sz="2400" dirty="0">
                <a:latin typeface="+mj-ea"/>
                <a:ea typeface="+mj-ea"/>
              </a:rPr>
              <a:t>月</a:t>
            </a:r>
            <a:r>
              <a:rPr lang="en-US" altLang="ja-JP" sz="2400" dirty="0">
                <a:latin typeface="+mj-ea"/>
                <a:ea typeface="+mj-ea"/>
              </a:rPr>
              <a:t>18</a:t>
            </a:r>
            <a:r>
              <a:rPr lang="ja-JP" altLang="en-US" sz="2400" dirty="0">
                <a:latin typeface="+mj-ea"/>
                <a:ea typeface="+mj-ea"/>
              </a:rPr>
              <a:t>日</a:t>
            </a:r>
            <a:r>
              <a:rPr lang="en-US" altLang="ja-JP" sz="2400" dirty="0">
                <a:latin typeface="+mj-ea"/>
                <a:ea typeface="+mj-ea"/>
              </a:rPr>
              <a:t>(</a:t>
            </a:r>
            <a:r>
              <a:rPr lang="ja-JP" altLang="en-US" sz="2400" dirty="0">
                <a:latin typeface="+mj-ea"/>
                <a:ea typeface="+mj-ea"/>
              </a:rPr>
              <a:t>火曜日</a:t>
            </a:r>
            <a:r>
              <a:rPr lang="en-US" altLang="ja-JP" sz="2400" dirty="0">
                <a:latin typeface="+mj-ea"/>
                <a:ea typeface="+mj-ea"/>
              </a:rPr>
              <a:t>)</a:t>
            </a:r>
          </a:p>
          <a:p>
            <a:pPr marL="0" indent="0">
              <a:buNone/>
            </a:pPr>
            <a:r>
              <a:rPr kumimoji="1" lang="ja-JP" altLang="en-US" sz="2400" dirty="0">
                <a:solidFill>
                  <a:schemeClr val="accent1"/>
                </a:solidFill>
                <a:latin typeface="+mj-ea"/>
                <a:ea typeface="+mj-ea"/>
              </a:rPr>
              <a:t>調査方法</a:t>
            </a:r>
            <a:r>
              <a:rPr kumimoji="1" lang="ja-JP" altLang="en-US" sz="2400" dirty="0">
                <a:latin typeface="+mj-ea"/>
                <a:ea typeface="+mj-ea"/>
              </a:rPr>
              <a:t>　インターネット調査を用いたアンケート調査</a:t>
            </a:r>
            <a:endParaRPr kumimoji="1" lang="en-US" altLang="ja-JP" sz="2400" dirty="0">
              <a:latin typeface="+mj-ea"/>
              <a:ea typeface="+mj-ea"/>
            </a:endParaRPr>
          </a:p>
          <a:p>
            <a:pPr marL="0" indent="0">
              <a:buNone/>
            </a:pPr>
            <a:r>
              <a:rPr lang="ja-JP" altLang="en-US" sz="2400" dirty="0">
                <a:solidFill>
                  <a:schemeClr val="accent1"/>
                </a:solidFill>
                <a:latin typeface="+mj-ea"/>
                <a:ea typeface="+mj-ea"/>
              </a:rPr>
              <a:t>サンプル数</a:t>
            </a:r>
            <a:r>
              <a:rPr lang="ja-JP" altLang="en-US" sz="2400" dirty="0">
                <a:latin typeface="+mj-ea"/>
                <a:ea typeface="+mj-ea"/>
              </a:rPr>
              <a:t>　５５</a:t>
            </a:r>
            <a:endParaRPr lang="en-US" altLang="ja-JP" sz="2400" dirty="0">
              <a:latin typeface="+mj-ea"/>
              <a:ea typeface="+mj-ea"/>
            </a:endParaRPr>
          </a:p>
          <a:p>
            <a:pPr marL="0" indent="0">
              <a:buNone/>
            </a:pPr>
            <a:r>
              <a:rPr kumimoji="1" lang="ja-JP" altLang="en-US" sz="2400" dirty="0">
                <a:solidFill>
                  <a:schemeClr val="accent1"/>
                </a:solidFill>
                <a:latin typeface="+mj-ea"/>
                <a:ea typeface="+mj-ea"/>
              </a:rPr>
              <a:t>男女比率</a:t>
            </a:r>
            <a:r>
              <a:rPr kumimoji="1" lang="ja-JP" altLang="en-US" sz="2400" dirty="0">
                <a:latin typeface="+mj-ea"/>
                <a:ea typeface="+mj-ea"/>
              </a:rPr>
              <a:t>　男２９名　女２６名</a:t>
            </a:r>
            <a:endParaRPr kumimoji="1" lang="en-US" altLang="ja-JP" sz="2400" dirty="0">
              <a:latin typeface="+mj-ea"/>
              <a:ea typeface="+mj-ea"/>
            </a:endParaRPr>
          </a:p>
          <a:p>
            <a:pPr marL="0" indent="0">
              <a:buNone/>
            </a:pPr>
            <a:r>
              <a:rPr kumimoji="1" lang="ja-JP" altLang="en-US" sz="2400" dirty="0">
                <a:latin typeface="+mj-ea"/>
                <a:ea typeface="+mj-ea"/>
              </a:rPr>
              <a:t>　　　　</a:t>
            </a:r>
            <a:r>
              <a:rPr kumimoji="1" lang="en-US" altLang="ja-JP" sz="2400" dirty="0">
                <a:latin typeface="+mj-ea"/>
                <a:ea typeface="+mj-ea"/>
              </a:rPr>
              <a:t>(</a:t>
            </a:r>
            <a:r>
              <a:rPr kumimoji="1" lang="ja-JP" altLang="en-US" sz="2400" dirty="0">
                <a:latin typeface="+mj-ea"/>
                <a:ea typeface="+mj-ea"/>
              </a:rPr>
              <a:t>おーいお茶・アースノーマット　１２名　９名</a:t>
            </a:r>
            <a:r>
              <a:rPr kumimoji="1" lang="en-US" altLang="ja-JP" sz="2400" dirty="0">
                <a:latin typeface="+mj-ea"/>
                <a:ea typeface="+mj-ea"/>
              </a:rPr>
              <a:t>)</a:t>
            </a:r>
          </a:p>
          <a:p>
            <a:pPr marL="0" indent="0">
              <a:buNone/>
            </a:pPr>
            <a:r>
              <a:rPr lang="ja-JP" altLang="en-US" sz="2400" dirty="0">
                <a:latin typeface="+mj-ea"/>
                <a:ea typeface="+mj-ea"/>
              </a:rPr>
              <a:t>　　　　</a:t>
            </a:r>
            <a:r>
              <a:rPr lang="en-US" altLang="ja-JP" sz="2400" dirty="0">
                <a:latin typeface="+mj-ea"/>
                <a:ea typeface="+mj-ea"/>
              </a:rPr>
              <a:t>(</a:t>
            </a:r>
            <a:r>
              <a:rPr lang="ja-JP" altLang="en-US" sz="2400" dirty="0">
                <a:latin typeface="+mj-ea"/>
                <a:ea typeface="+mj-ea"/>
              </a:rPr>
              <a:t>ダース・ケンタッキー　９名　８名</a:t>
            </a:r>
            <a:r>
              <a:rPr lang="en-US" altLang="ja-JP" sz="2400" dirty="0">
                <a:latin typeface="+mj-ea"/>
                <a:ea typeface="+mj-ea"/>
              </a:rPr>
              <a:t>)</a:t>
            </a:r>
          </a:p>
          <a:p>
            <a:pPr marL="0" indent="0">
              <a:buNone/>
            </a:pPr>
            <a:r>
              <a:rPr kumimoji="1" lang="ja-JP" altLang="en-US" sz="2400" dirty="0">
                <a:latin typeface="+mj-ea"/>
                <a:ea typeface="+mj-ea"/>
              </a:rPr>
              <a:t>　　　　</a:t>
            </a:r>
            <a:r>
              <a:rPr kumimoji="1" lang="en-US" altLang="ja-JP" sz="2400" dirty="0">
                <a:latin typeface="+mj-ea"/>
                <a:ea typeface="+mj-ea"/>
              </a:rPr>
              <a:t>(</a:t>
            </a:r>
            <a:r>
              <a:rPr kumimoji="1" lang="ja-JP" altLang="en-US" sz="2400" dirty="0">
                <a:latin typeface="+mj-ea"/>
                <a:ea typeface="+mj-ea"/>
              </a:rPr>
              <a:t>ネピア・</a:t>
            </a:r>
            <a:r>
              <a:rPr kumimoji="1" lang="en-US" altLang="ja-JP" sz="2400" dirty="0">
                <a:latin typeface="+mj-ea"/>
                <a:ea typeface="+mj-ea"/>
              </a:rPr>
              <a:t>IKEA</a:t>
            </a:r>
            <a:r>
              <a:rPr kumimoji="1" lang="ja-JP" altLang="en-US" sz="2400" dirty="0">
                <a:latin typeface="+mj-ea"/>
                <a:ea typeface="+mj-ea"/>
              </a:rPr>
              <a:t>　８名　９名</a:t>
            </a:r>
            <a:r>
              <a:rPr kumimoji="1" lang="en-US" altLang="ja-JP" sz="2400" dirty="0">
                <a:latin typeface="+mj-ea"/>
                <a:ea typeface="+mj-ea"/>
              </a:rPr>
              <a:t>)</a:t>
            </a:r>
          </a:p>
          <a:p>
            <a:pPr marL="0" indent="0">
              <a:buNone/>
            </a:pPr>
            <a:r>
              <a:rPr kumimoji="1" lang="ja-JP" altLang="en-US" sz="2400" dirty="0">
                <a:solidFill>
                  <a:schemeClr val="accent1"/>
                </a:solidFill>
                <a:latin typeface="+mj-ea"/>
                <a:ea typeface="+mj-ea"/>
              </a:rPr>
              <a:t>分析方法</a:t>
            </a:r>
            <a:r>
              <a:rPr kumimoji="1" lang="ja-JP" altLang="en-US" sz="2400" dirty="0">
                <a:latin typeface="+mj-ea"/>
                <a:ea typeface="+mj-ea"/>
              </a:rPr>
              <a:t>　単回帰分析</a:t>
            </a:r>
            <a:endParaRPr kumimoji="1" lang="en-US" altLang="ja-JP" sz="2400" dirty="0">
              <a:latin typeface="+mj-ea"/>
              <a:ea typeface="+mj-ea"/>
            </a:endParaRPr>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28</a:t>
            </a:fld>
            <a:endParaRPr kumimoji="1" lang="ja-JP" altLang="en-US"/>
          </a:p>
        </p:txBody>
      </p:sp>
      <p:sp>
        <p:nvSpPr>
          <p:cNvPr id="5" name="日付プレースホルダー 4"/>
          <p:cNvSpPr>
            <a:spLocks noGrp="1"/>
          </p:cNvSpPr>
          <p:nvPr>
            <p:ph type="dt" sz="half" idx="10"/>
          </p:nvPr>
        </p:nvSpPr>
        <p:spPr/>
        <p:txBody>
          <a:bodyPr/>
          <a:lstStyle/>
          <a:p>
            <a:fld id="{B88B3660-F62E-4228-BCE0-3BE9A699667F}" type="datetime1">
              <a:rPr kumimoji="1" lang="ja-JP" altLang="en-US" smtClean="0"/>
              <a:t>2015/9/2</a:t>
            </a:fld>
            <a:endParaRPr kumimoji="1" lang="ja-JP" altLang="en-US"/>
          </a:p>
        </p:txBody>
      </p:sp>
    </p:spTree>
    <p:extLst>
      <p:ext uri="{BB962C8B-B14F-4D97-AF65-F5344CB8AC3E}">
        <p14:creationId xmlns:p14="http://schemas.microsoft.com/office/powerpoint/2010/main" val="4139191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29</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1869463"/>
              </p:ext>
            </p:extLst>
          </p:nvPr>
        </p:nvGraphicFramePr>
        <p:xfrm>
          <a:off x="611560" y="1556792"/>
          <a:ext cx="8064894" cy="5105400"/>
        </p:xfrm>
        <a:graphic>
          <a:graphicData uri="http://schemas.openxmlformats.org/drawingml/2006/table">
            <a:tbl>
              <a:tblPr firstRow="1" bandRow="1">
                <a:tableStyleId>{5C22544A-7EE6-4342-B048-85BDC9FD1C3A}</a:tableStyleId>
              </a:tblPr>
              <a:tblGrid>
                <a:gridCol w="2283864">
                  <a:extLst>
                    <a:ext uri="{9D8B030D-6E8A-4147-A177-3AD203B41FA5}">
                      <a16:colId xmlns:a16="http://schemas.microsoft.com/office/drawing/2014/main" xmlns="" val="20000"/>
                    </a:ext>
                  </a:extLst>
                </a:gridCol>
                <a:gridCol w="2854830">
                  <a:extLst>
                    <a:ext uri="{9D8B030D-6E8A-4147-A177-3AD203B41FA5}">
                      <a16:colId xmlns:a16="http://schemas.microsoft.com/office/drawing/2014/main" xmlns="" val="20001"/>
                    </a:ext>
                  </a:extLst>
                </a:gridCol>
                <a:gridCol w="2926200">
                  <a:extLst>
                    <a:ext uri="{9D8B030D-6E8A-4147-A177-3AD203B41FA5}">
                      <a16:colId xmlns:a16="http://schemas.microsoft.com/office/drawing/2014/main" xmlns="" val="20002"/>
                    </a:ext>
                  </a:extLst>
                </a:gridCol>
              </a:tblGrid>
              <a:tr h="390171">
                <a:tc>
                  <a:txBody>
                    <a:bodyPr/>
                    <a:lstStyle/>
                    <a:p>
                      <a:pPr algn="ctr"/>
                      <a:endParaRPr kumimoji="1" lang="ja-JP" altLang="en-US" dirty="0">
                        <a:latin typeface="+mj-ea"/>
                        <a:ea typeface="+mj-ea"/>
                      </a:endParaRPr>
                    </a:p>
                  </a:txBody>
                  <a:tcPr/>
                </a:tc>
                <a:tc>
                  <a:txBody>
                    <a:bodyPr/>
                    <a:lstStyle/>
                    <a:p>
                      <a:pPr algn="ctr"/>
                      <a:r>
                        <a:rPr kumimoji="1" lang="ja-JP" altLang="en-US" sz="2000" b="0" dirty="0" smtClean="0">
                          <a:latin typeface="+mj-ea"/>
                          <a:ea typeface="+mj-ea"/>
                        </a:rPr>
                        <a:t>有意</a:t>
                      </a:r>
                      <a:endParaRPr kumimoji="1" lang="ja-JP" altLang="en-US" sz="2000" b="0" dirty="0">
                        <a:latin typeface="+mj-ea"/>
                        <a:ea typeface="+mj-ea"/>
                      </a:endParaRPr>
                    </a:p>
                  </a:txBody>
                  <a:tcPr/>
                </a:tc>
                <a:tc>
                  <a:txBody>
                    <a:bodyPr/>
                    <a:lstStyle/>
                    <a:p>
                      <a:pPr algn="ctr"/>
                      <a:r>
                        <a:rPr kumimoji="1" lang="ja-JP" altLang="en-US" sz="2000" b="0" dirty="0" smtClean="0">
                          <a:latin typeface="+mj-ea"/>
                          <a:ea typeface="+mj-ea"/>
                        </a:rPr>
                        <a:t>非有意</a:t>
                      </a:r>
                      <a:endParaRPr kumimoji="1" lang="ja-JP" altLang="en-US" sz="2000" b="0" dirty="0">
                        <a:latin typeface="+mj-ea"/>
                        <a:ea typeface="+mj-ea"/>
                      </a:endParaRPr>
                    </a:p>
                  </a:txBody>
                  <a:tcPr/>
                </a:tc>
                <a:extLst>
                  <a:ext uri="{0D108BD9-81ED-4DB2-BD59-A6C34878D82A}">
                    <a16:rowId xmlns:a16="http://schemas.microsoft.com/office/drawing/2014/main" xmlns="" val="10000"/>
                  </a:ext>
                </a:extLst>
              </a:tr>
              <a:tr h="675296">
                <a:tc>
                  <a:txBody>
                    <a:bodyPr/>
                    <a:lstStyle/>
                    <a:p>
                      <a:pPr algn="ct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・富士山の清掃活動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・小児病院への車椅子寄付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・琵琶湖の環境整備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1"/>
                  </a:ext>
                </a:extLst>
              </a:tr>
              <a:tr h="1078822">
                <a:tc>
                  <a:txBody>
                    <a:bodyPr/>
                    <a:lstStyle/>
                    <a:p>
                      <a:pPr algn="ctr"/>
                      <a:r>
                        <a:rPr kumimoji="1" lang="ja-JP" altLang="en-US" sz="2000" dirty="0" smtClean="0">
                          <a:latin typeface="+mj-ea"/>
                          <a:ea typeface="+mj-ea"/>
                        </a:rPr>
                        <a:t>アースノーマット</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・途上国でのマラリア予防</a:t>
                      </a:r>
                      <a:r>
                        <a:rPr kumimoji="1" lang="ja-JP" altLang="en-US" sz="1300" b="1" dirty="0" smtClean="0">
                          <a:solidFill>
                            <a:srgbClr val="FF0000"/>
                          </a:solidFill>
                          <a:latin typeface="+mj-ea"/>
                          <a:ea typeface="+mj-ea"/>
                        </a:rPr>
                        <a:t>●</a:t>
                      </a:r>
                      <a:r>
                        <a:rPr kumimoji="1" lang="ja-JP" altLang="en-US" sz="1300" b="1" dirty="0" smtClean="0">
                          <a:solidFill>
                            <a:srgbClr val="0070C0"/>
                          </a:solidFill>
                          <a:latin typeface="+mj-ea"/>
                          <a:ea typeface="+mj-ea"/>
                        </a:rPr>
                        <a:t>●</a:t>
                      </a:r>
                      <a:endParaRPr kumimoji="1" lang="en-US" altLang="ja-JP" sz="1300" b="1" dirty="0" smtClean="0">
                        <a:solidFill>
                          <a:srgbClr val="0070C0"/>
                        </a:solidFill>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・シオアメンボの保護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endParaRPr kumimoji="1" lang="ja-JP" altLang="en-US" sz="1300" b="1" dirty="0">
                        <a:latin typeface="+mj-ea"/>
                        <a:ea typeface="+mj-ea"/>
                      </a:endParaRPr>
                    </a:p>
                  </a:txBody>
                  <a:tcPr/>
                </a:tc>
                <a:extLst>
                  <a:ext uri="{0D108BD9-81ED-4DB2-BD59-A6C34878D82A}">
                    <a16:rowId xmlns:a16="http://schemas.microsoft.com/office/drawing/2014/main" xmlns="" val="10002"/>
                  </a:ext>
                </a:extLst>
              </a:tr>
              <a:tr h="675296">
                <a:tc>
                  <a:txBody>
                    <a:bodyPr/>
                    <a:lstStyle/>
                    <a:p>
                      <a:pPr algn="ctr"/>
                      <a:r>
                        <a:rPr kumimoji="1" lang="ja-JP" altLang="en-US" sz="2000" dirty="0" smtClean="0">
                          <a:latin typeface="+mj-ea"/>
                          <a:ea typeface="+mj-ea"/>
                        </a:rPr>
                        <a:t>ダース</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txBody>
                  <a:tcPr/>
                </a:tc>
                <a:tc>
                  <a:txBody>
                    <a:bodyPr/>
                    <a:lstStyle/>
                    <a:p>
                      <a:pPr algn="l"/>
                      <a:r>
                        <a:rPr kumimoji="1" lang="ja-JP" altLang="en-US" sz="1300" b="1" dirty="0" smtClean="0">
                          <a:latin typeface="+mj-ea"/>
                          <a:ea typeface="+mj-ea"/>
                        </a:rPr>
                        <a:t>・カカオ原産国の子供の教育支援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・オーストラリアの珊瑚礁保護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3"/>
                  </a:ext>
                </a:extLst>
              </a:tr>
              <a:tr h="675296">
                <a:tc>
                  <a:txBody>
                    <a:bodyPr/>
                    <a:lstStyle/>
                    <a:p>
                      <a:pPr algn="ctr"/>
                      <a:r>
                        <a:rPr kumimoji="1" lang="ja-JP" altLang="en-US" sz="2000" dirty="0" smtClean="0">
                          <a:latin typeface="+mj-ea"/>
                          <a:ea typeface="+mj-ea"/>
                        </a:rPr>
                        <a:t>ケンタッキー</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4"/>
                  </a:ext>
                </a:extLst>
              </a:tr>
              <a:tr h="870382">
                <a:tc>
                  <a:txBody>
                    <a:bodyPr/>
                    <a:lstStyle/>
                    <a:p>
                      <a:pPr algn="ctr"/>
                      <a:r>
                        <a:rPr kumimoji="1" lang="ja-JP" altLang="en-US" sz="2000" dirty="0" smtClean="0">
                          <a:latin typeface="+mj-ea"/>
                          <a:ea typeface="+mj-ea"/>
                        </a:rPr>
                        <a:t>ネピア</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・途上国での図書館建設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・トイレのない地域へのトイレ供給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・湿地での植林活動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5"/>
                  </a:ext>
                </a:extLst>
              </a:tr>
              <a:tr h="675296">
                <a:tc>
                  <a:txBody>
                    <a:bodyPr/>
                    <a:lstStyle/>
                    <a:p>
                      <a:pPr algn="ctr"/>
                      <a:r>
                        <a:rPr kumimoji="1" lang="en-US" altLang="ja-JP" sz="2000" dirty="0" smtClean="0">
                          <a:latin typeface="+mj-ea"/>
                          <a:ea typeface="+mj-ea"/>
                        </a:rPr>
                        <a:t>IKEA</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・途上国への電気の供給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・動物保護団体への保護</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・途上国少数民族への教育支援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6"/>
                  </a:ext>
                </a:extLst>
              </a:tr>
            </a:tbl>
          </a:graphicData>
        </a:graphic>
      </p:graphicFrame>
      <p:sp>
        <p:nvSpPr>
          <p:cNvPr id="7" name="テキスト ボックス 6"/>
          <p:cNvSpPr txBox="1"/>
          <p:nvPr/>
        </p:nvSpPr>
        <p:spPr>
          <a:xfrm>
            <a:off x="6516216" y="764704"/>
            <a:ext cx="2454518" cy="646331"/>
          </a:xfrm>
          <a:prstGeom prst="rect">
            <a:avLst/>
          </a:prstGeom>
          <a:noFill/>
        </p:spPr>
        <p:txBody>
          <a:bodyPr wrap="none" rtlCol="0">
            <a:spAutoFit/>
          </a:bodyPr>
          <a:lstStyle/>
          <a:p>
            <a:r>
              <a:rPr lang="en-US" altLang="ja-JP" sz="1200" dirty="0" smtClean="0">
                <a:latin typeface="+mj-ea"/>
                <a:ea typeface="+mj-ea"/>
              </a:rPr>
              <a:t>※</a:t>
            </a:r>
            <a:r>
              <a:rPr lang="en-US" altLang="ja-JP" dirty="0" smtClean="0">
                <a:latin typeface="+mj-ea"/>
                <a:ea typeface="+mj-ea"/>
              </a:rPr>
              <a:t> </a:t>
            </a:r>
            <a:r>
              <a:rPr lang="ja-JP" altLang="en-US" dirty="0" smtClean="0">
                <a:latin typeface="+mj-ea"/>
                <a:ea typeface="+mj-ea"/>
              </a:rPr>
              <a:t>態度 高中低</a:t>
            </a:r>
            <a:r>
              <a:rPr lang="en-US" altLang="ja-JP" dirty="0" smtClean="0">
                <a:latin typeface="+mj-ea"/>
                <a:ea typeface="+mj-ea"/>
              </a:rPr>
              <a:t>:</a:t>
            </a:r>
            <a:r>
              <a:rPr lang="ja-JP" altLang="en-US" b="1" dirty="0" smtClean="0">
                <a:solidFill>
                  <a:srgbClr val="FF0000"/>
                </a:solidFill>
                <a:latin typeface="+mj-ea"/>
                <a:ea typeface="+mj-ea"/>
              </a:rPr>
              <a:t>●▲</a:t>
            </a:r>
            <a:r>
              <a:rPr lang="en-US" altLang="ja-JP" b="1" dirty="0" smtClean="0">
                <a:solidFill>
                  <a:srgbClr val="FF0000"/>
                </a:solidFill>
                <a:latin typeface="+mj-ea"/>
                <a:ea typeface="+mj-ea"/>
              </a:rPr>
              <a:t>×</a:t>
            </a:r>
          </a:p>
          <a:p>
            <a:r>
              <a:rPr lang="ja-JP" altLang="en-US" dirty="0" smtClean="0">
                <a:latin typeface="+mj-ea"/>
                <a:ea typeface="+mj-ea"/>
              </a:rPr>
              <a:t>適合度 高中低</a:t>
            </a:r>
            <a:r>
              <a:rPr lang="en-US" altLang="ja-JP" dirty="0" smtClean="0">
                <a:latin typeface="+mj-ea"/>
                <a:ea typeface="+mj-ea"/>
              </a:rPr>
              <a:t>:</a:t>
            </a:r>
            <a:r>
              <a:rPr lang="ja-JP" altLang="en-US" b="1" dirty="0" smtClean="0">
                <a:solidFill>
                  <a:srgbClr val="0070C0"/>
                </a:solidFill>
                <a:latin typeface="+mj-ea"/>
                <a:ea typeface="+mj-ea"/>
              </a:rPr>
              <a:t>●▲</a:t>
            </a:r>
            <a:r>
              <a:rPr lang="en-US" altLang="ja-JP" b="1" dirty="0" smtClean="0">
                <a:solidFill>
                  <a:srgbClr val="0070C0"/>
                </a:solidFill>
                <a:latin typeface="+mj-ea"/>
                <a:ea typeface="+mj-ea"/>
              </a:rPr>
              <a:t>×</a:t>
            </a:r>
            <a:endParaRPr kumimoji="1" lang="ja-JP" altLang="en-US" b="1" dirty="0">
              <a:latin typeface="+mj-ea"/>
              <a:ea typeface="+mj-ea"/>
            </a:endParaRPr>
          </a:p>
        </p:txBody>
      </p:sp>
      <p:sp>
        <p:nvSpPr>
          <p:cNvPr id="4" name="日付プレースホルダー 3"/>
          <p:cNvSpPr>
            <a:spLocks noGrp="1"/>
          </p:cNvSpPr>
          <p:nvPr>
            <p:ph type="dt" sz="half" idx="10"/>
          </p:nvPr>
        </p:nvSpPr>
        <p:spPr/>
        <p:txBody>
          <a:bodyPr/>
          <a:lstStyle/>
          <a:p>
            <a:fld id="{8F46400D-C88B-4240-8914-21483CF28245}" type="datetime1">
              <a:rPr kumimoji="1" lang="ja-JP" altLang="en-US" smtClean="0"/>
              <a:t>2015/9/2</a:t>
            </a:fld>
            <a:endParaRPr kumimoji="1" lang="ja-JP" altLang="en-US"/>
          </a:p>
        </p:txBody>
      </p:sp>
    </p:spTree>
    <p:extLst>
      <p:ext uri="{BB962C8B-B14F-4D97-AF65-F5344CB8AC3E}">
        <p14:creationId xmlns:p14="http://schemas.microsoft.com/office/powerpoint/2010/main" val="2749702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はじめに</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3</a:t>
            </a:fld>
            <a:endParaRPr kumimoji="1" lang="ja-JP" altLang="en-US" dirty="0"/>
          </a:p>
        </p:txBody>
      </p:sp>
      <p:sp>
        <p:nvSpPr>
          <p:cNvPr id="3" name="コンテンツ プレースホルダー 2"/>
          <p:cNvSpPr>
            <a:spLocks noGrp="1"/>
          </p:cNvSpPr>
          <p:nvPr>
            <p:ph sz="quarter" idx="1"/>
          </p:nvPr>
        </p:nvSpPr>
        <p:spPr/>
        <p:txBody>
          <a:bodyPr>
            <a:normAutofit/>
          </a:bodyPr>
          <a:lstStyle/>
          <a:p>
            <a:pPr marL="0" indent="0">
              <a:buNone/>
            </a:pPr>
            <a:r>
              <a:rPr kumimoji="1" lang="ja-JP" altLang="en-US" sz="2800" dirty="0" smtClean="0">
                <a:latin typeface="+mj-ea"/>
                <a:ea typeface="+mj-ea"/>
              </a:rPr>
              <a:t>　</a:t>
            </a:r>
            <a:endParaRPr kumimoji="1" lang="ja-JP" altLang="en-US" sz="2800" dirty="0">
              <a:latin typeface="+mj-ea"/>
              <a:ea typeface="+mj-ea"/>
            </a:endParaRPr>
          </a:p>
        </p:txBody>
      </p:sp>
      <p:pic>
        <p:nvPicPr>
          <p:cNvPr id="1026" name="Picture 2" descr="http://g-ec2.images-amazon.com/images/G/09/detail/review/B002CQUZ2S_volvic_feature_01._V192601218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628800"/>
            <a:ext cx="8096250" cy="4772025"/>
          </a:xfrm>
          <a:prstGeom prst="rect">
            <a:avLst/>
          </a:prstGeom>
          <a:noFill/>
          <a:extLst>
            <a:ext uri="{909E8E84-426E-40DD-AFC4-6F175D3DCCD1}">
              <a14:hiddenFill xmlns:a14="http://schemas.microsoft.com/office/drawing/2010/main">
                <a:solidFill>
                  <a:srgbClr val="FFFFFF"/>
                </a:solidFill>
              </a14:hiddenFill>
            </a:ext>
          </a:extLst>
        </p:spPr>
      </p:pic>
      <p:sp>
        <p:nvSpPr>
          <p:cNvPr id="5" name="日付プレースホルダー 4"/>
          <p:cNvSpPr>
            <a:spLocks noGrp="1"/>
          </p:cNvSpPr>
          <p:nvPr>
            <p:ph type="dt" sz="half" idx="10"/>
          </p:nvPr>
        </p:nvSpPr>
        <p:spPr/>
        <p:txBody>
          <a:bodyPr/>
          <a:lstStyle/>
          <a:p>
            <a:fld id="{36785F8D-0372-42F5-A4A0-5FA08EA2CB14}" type="datetime1">
              <a:rPr kumimoji="1" lang="ja-JP" altLang="en-US" smtClean="0"/>
              <a:t>2015/9/2</a:t>
            </a:fld>
            <a:endParaRPr kumimoji="1" lang="ja-JP" altLang="en-US"/>
          </a:p>
        </p:txBody>
      </p:sp>
    </p:spTree>
    <p:extLst>
      <p:ext uri="{BB962C8B-B14F-4D97-AF65-F5344CB8AC3E}">
        <p14:creationId xmlns:p14="http://schemas.microsoft.com/office/powerpoint/2010/main" val="9014846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30</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3828790147"/>
              </p:ext>
            </p:extLst>
          </p:nvPr>
        </p:nvGraphicFramePr>
        <p:xfrm>
          <a:off x="611560" y="1556792"/>
          <a:ext cx="8064894" cy="5105400"/>
        </p:xfrm>
        <a:graphic>
          <a:graphicData uri="http://schemas.openxmlformats.org/drawingml/2006/table">
            <a:tbl>
              <a:tblPr firstRow="1" bandRow="1">
                <a:tableStyleId>{5C22544A-7EE6-4342-B048-85BDC9FD1C3A}</a:tableStyleId>
              </a:tblPr>
              <a:tblGrid>
                <a:gridCol w="2283864">
                  <a:extLst>
                    <a:ext uri="{9D8B030D-6E8A-4147-A177-3AD203B41FA5}">
                      <a16:colId xmlns:a16="http://schemas.microsoft.com/office/drawing/2014/main" xmlns="" val="20000"/>
                    </a:ext>
                  </a:extLst>
                </a:gridCol>
                <a:gridCol w="2854830">
                  <a:extLst>
                    <a:ext uri="{9D8B030D-6E8A-4147-A177-3AD203B41FA5}">
                      <a16:colId xmlns:a16="http://schemas.microsoft.com/office/drawing/2014/main" xmlns="" val="20001"/>
                    </a:ext>
                  </a:extLst>
                </a:gridCol>
                <a:gridCol w="2926200">
                  <a:extLst>
                    <a:ext uri="{9D8B030D-6E8A-4147-A177-3AD203B41FA5}">
                      <a16:colId xmlns:a16="http://schemas.microsoft.com/office/drawing/2014/main" xmlns="" val="20002"/>
                    </a:ext>
                  </a:extLst>
                </a:gridCol>
              </a:tblGrid>
              <a:tr h="390171">
                <a:tc>
                  <a:txBody>
                    <a:bodyPr/>
                    <a:lstStyle/>
                    <a:p>
                      <a:pPr algn="ctr"/>
                      <a:endParaRPr kumimoji="1" lang="ja-JP" altLang="en-US" dirty="0">
                        <a:latin typeface="+mj-ea"/>
                        <a:ea typeface="+mj-ea"/>
                      </a:endParaRPr>
                    </a:p>
                  </a:txBody>
                  <a:tcPr/>
                </a:tc>
                <a:tc>
                  <a:txBody>
                    <a:bodyPr/>
                    <a:lstStyle/>
                    <a:p>
                      <a:pPr algn="ctr"/>
                      <a:r>
                        <a:rPr kumimoji="1" lang="ja-JP" altLang="en-US" sz="2000" b="0" dirty="0" smtClean="0">
                          <a:latin typeface="+mj-ea"/>
                          <a:ea typeface="+mj-ea"/>
                        </a:rPr>
                        <a:t>有意</a:t>
                      </a:r>
                      <a:endParaRPr kumimoji="1" lang="ja-JP" altLang="en-US" sz="2000" b="0" dirty="0">
                        <a:latin typeface="+mj-ea"/>
                        <a:ea typeface="+mj-ea"/>
                      </a:endParaRPr>
                    </a:p>
                  </a:txBody>
                  <a:tcPr/>
                </a:tc>
                <a:tc>
                  <a:txBody>
                    <a:bodyPr/>
                    <a:lstStyle/>
                    <a:p>
                      <a:pPr algn="ctr"/>
                      <a:r>
                        <a:rPr kumimoji="1" lang="ja-JP" altLang="en-US" sz="2000" b="0" dirty="0" smtClean="0">
                          <a:latin typeface="+mj-ea"/>
                          <a:ea typeface="+mj-ea"/>
                        </a:rPr>
                        <a:t>非有意</a:t>
                      </a:r>
                      <a:endParaRPr kumimoji="1" lang="ja-JP" altLang="en-US" sz="2000" b="0" dirty="0">
                        <a:latin typeface="+mj-ea"/>
                        <a:ea typeface="+mj-ea"/>
                      </a:endParaRPr>
                    </a:p>
                  </a:txBody>
                  <a:tcPr/>
                </a:tc>
                <a:extLst>
                  <a:ext uri="{0D108BD9-81ED-4DB2-BD59-A6C34878D82A}">
                    <a16:rowId xmlns:a16="http://schemas.microsoft.com/office/drawing/2014/main" xmlns="" val="10000"/>
                  </a:ext>
                </a:extLst>
              </a:tr>
              <a:tr h="675296">
                <a:tc>
                  <a:txBody>
                    <a:bodyPr/>
                    <a:lstStyle/>
                    <a:p>
                      <a:pPr algn="ct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・富士山の清掃活動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・小児病院への車椅子寄付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・琵琶湖の環境整備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1"/>
                  </a:ext>
                </a:extLst>
              </a:tr>
              <a:tr h="1078822">
                <a:tc>
                  <a:txBody>
                    <a:bodyPr/>
                    <a:lstStyle/>
                    <a:p>
                      <a:pPr algn="ctr"/>
                      <a:r>
                        <a:rPr kumimoji="1" lang="ja-JP" altLang="en-US" sz="2000" dirty="0" smtClean="0">
                          <a:latin typeface="+mj-ea"/>
                          <a:ea typeface="+mj-ea"/>
                        </a:rPr>
                        <a:t>アースノーマット</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・途上国でのマラリア予防</a:t>
                      </a:r>
                      <a:r>
                        <a:rPr kumimoji="1" lang="ja-JP" altLang="en-US" sz="1300" b="1" dirty="0" smtClean="0">
                          <a:solidFill>
                            <a:srgbClr val="FF0000"/>
                          </a:solidFill>
                          <a:latin typeface="+mj-ea"/>
                          <a:ea typeface="+mj-ea"/>
                        </a:rPr>
                        <a:t>●</a:t>
                      </a:r>
                      <a:r>
                        <a:rPr kumimoji="1" lang="ja-JP" altLang="en-US" sz="1300" b="1" dirty="0" smtClean="0">
                          <a:solidFill>
                            <a:srgbClr val="0070C0"/>
                          </a:solidFill>
                          <a:latin typeface="+mj-ea"/>
                          <a:ea typeface="+mj-ea"/>
                        </a:rPr>
                        <a:t>●</a:t>
                      </a:r>
                      <a:endParaRPr kumimoji="1" lang="en-US" altLang="ja-JP" sz="1300" b="1" dirty="0" smtClean="0">
                        <a:solidFill>
                          <a:srgbClr val="0070C0"/>
                        </a:solidFill>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・シオアメトンボの保護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endParaRPr kumimoji="1" lang="ja-JP" altLang="en-US" sz="1300" b="1" dirty="0">
                        <a:latin typeface="+mj-ea"/>
                        <a:ea typeface="+mj-ea"/>
                      </a:endParaRPr>
                    </a:p>
                  </a:txBody>
                  <a:tcPr/>
                </a:tc>
                <a:extLst>
                  <a:ext uri="{0D108BD9-81ED-4DB2-BD59-A6C34878D82A}">
                    <a16:rowId xmlns:a16="http://schemas.microsoft.com/office/drawing/2014/main" xmlns="" val="10002"/>
                  </a:ext>
                </a:extLst>
              </a:tr>
              <a:tr h="675296">
                <a:tc>
                  <a:txBody>
                    <a:bodyPr/>
                    <a:lstStyle/>
                    <a:p>
                      <a:pPr algn="ctr"/>
                      <a:r>
                        <a:rPr kumimoji="1" lang="ja-JP" altLang="en-US" sz="2000" dirty="0" smtClean="0">
                          <a:latin typeface="+mj-ea"/>
                          <a:ea typeface="+mj-ea"/>
                        </a:rPr>
                        <a:t>ダース</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txBody>
                  <a:tcPr/>
                </a:tc>
                <a:tc>
                  <a:txBody>
                    <a:bodyPr/>
                    <a:lstStyle/>
                    <a:p>
                      <a:pPr algn="l"/>
                      <a:r>
                        <a:rPr kumimoji="1" lang="ja-JP" altLang="en-US" sz="1300" b="1" dirty="0" smtClean="0">
                          <a:latin typeface="+mj-ea"/>
                          <a:ea typeface="+mj-ea"/>
                        </a:rPr>
                        <a:t>・カカオ原産国の子供の教育支援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・オーストラリアの珊瑚礁保護</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3"/>
                  </a:ext>
                </a:extLst>
              </a:tr>
              <a:tr h="675296">
                <a:tc>
                  <a:txBody>
                    <a:bodyPr/>
                    <a:lstStyle/>
                    <a:p>
                      <a:pPr algn="ctr"/>
                      <a:r>
                        <a:rPr kumimoji="1" lang="ja-JP" altLang="en-US" sz="2000" dirty="0" smtClean="0">
                          <a:latin typeface="+mj-ea"/>
                          <a:ea typeface="+mj-ea"/>
                        </a:rPr>
                        <a:t>ケンタッキー</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・途上国の学校建設</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・途上国の出産設備の整備</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smtClean="0">
                        <a:latin typeface="+mj-ea"/>
                        <a:ea typeface="+mj-ea"/>
                      </a:endParaRPr>
                    </a:p>
                    <a:p>
                      <a:pPr algn="l"/>
                      <a:r>
                        <a:rPr kumimoji="1" lang="ja-JP" altLang="en-US" sz="1300" b="1" dirty="0" smtClean="0">
                          <a:latin typeface="+mj-ea"/>
                          <a:ea typeface="+mj-ea"/>
                        </a:rPr>
                        <a:t>・動物保護団体への寄付</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4"/>
                  </a:ext>
                </a:extLst>
              </a:tr>
              <a:tr h="870382">
                <a:tc>
                  <a:txBody>
                    <a:bodyPr/>
                    <a:lstStyle/>
                    <a:p>
                      <a:pPr algn="ctr"/>
                      <a:r>
                        <a:rPr kumimoji="1" lang="ja-JP" altLang="en-US" sz="2000" dirty="0" smtClean="0">
                          <a:latin typeface="+mj-ea"/>
                          <a:ea typeface="+mj-ea"/>
                        </a:rPr>
                        <a:t>ネピア</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・途上国での図書館建設</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・トイレのない地域へのトイレ供給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・湿地での植林活動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・インフルエンザワクチンの寄付</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5"/>
                  </a:ext>
                </a:extLst>
              </a:tr>
              <a:tr h="675296">
                <a:tc>
                  <a:txBody>
                    <a:bodyPr/>
                    <a:lstStyle/>
                    <a:p>
                      <a:pPr algn="ctr"/>
                      <a:r>
                        <a:rPr kumimoji="1" lang="en-US" altLang="ja-JP" sz="2000" dirty="0" smtClean="0">
                          <a:latin typeface="+mj-ea"/>
                          <a:ea typeface="+mj-ea"/>
                        </a:rPr>
                        <a:t>IKEA</a:t>
                      </a:r>
                      <a:endParaRPr kumimoji="1" lang="ja-JP" altLang="en-US" sz="2000" dirty="0">
                        <a:latin typeface="+mj-ea"/>
                        <a:ea typeface="+mj-ea"/>
                      </a:endParaRPr>
                    </a:p>
                  </a:txBody>
                  <a:tcPr anchor="ctr"/>
                </a:tc>
                <a:tc>
                  <a:txBody>
                    <a:bodyPr/>
                    <a:lstStyle/>
                    <a:p>
                      <a:pPr algn="l"/>
                      <a:r>
                        <a:rPr kumimoji="1" lang="ja-JP" altLang="en-US" sz="1300" b="1" dirty="0" smtClean="0">
                          <a:latin typeface="+mj-ea"/>
                          <a:ea typeface="+mj-ea"/>
                        </a:rPr>
                        <a:t>・湿地の植林活動</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・途上国への電気の供給</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・動物保護団体への保護</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tc>
                  <a:txBody>
                    <a:bodyPr/>
                    <a:lstStyle/>
                    <a:p>
                      <a:pPr algn="l"/>
                      <a:r>
                        <a:rPr kumimoji="1" lang="ja-JP" altLang="en-US" sz="1300" b="1" dirty="0" smtClean="0">
                          <a:latin typeface="+mj-ea"/>
                          <a:ea typeface="+mj-ea"/>
                        </a:rPr>
                        <a:t>・途上国少数民族への教育支援</a:t>
                      </a:r>
                      <a:r>
                        <a:rPr kumimoji="1" lang="ja-JP" altLang="en-US" sz="1300" b="1" kern="1200" dirty="0" smtClean="0">
                          <a:solidFill>
                            <a:srgbClr val="FF0000"/>
                          </a:solidFill>
                          <a:latin typeface="+mj-ea"/>
                          <a:ea typeface="+mn-ea"/>
                          <a:cs typeface="+mn-cs"/>
                        </a:rPr>
                        <a:t>●</a:t>
                      </a:r>
                      <a:r>
                        <a:rPr kumimoji="1" lang="ja-JP" altLang="en-US" sz="1300" b="1" kern="1200" dirty="0" smtClean="0">
                          <a:solidFill>
                            <a:srgbClr val="0070C0"/>
                          </a:solidFill>
                          <a:latin typeface="+mj-ea"/>
                          <a:ea typeface="+mn-ea"/>
                          <a:cs typeface="+mn-cs"/>
                        </a:rPr>
                        <a:t>▲</a:t>
                      </a:r>
                      <a:endParaRPr kumimoji="1" lang="en-US" altLang="ja-JP" sz="1300" b="1" dirty="0" smtClean="0">
                        <a:latin typeface="+mj-ea"/>
                        <a:ea typeface="+mj-ea"/>
                      </a:endParaRPr>
                    </a:p>
                    <a:p>
                      <a:pPr algn="l"/>
                      <a:r>
                        <a:rPr kumimoji="1" lang="ja-JP" altLang="en-US" sz="1300" b="1" dirty="0" smtClean="0">
                          <a:latin typeface="+mj-ea"/>
                          <a:ea typeface="+mj-ea"/>
                        </a:rPr>
                        <a:t>・乳がんの予防啓発活動</a:t>
                      </a:r>
                      <a:r>
                        <a:rPr kumimoji="1" lang="ja-JP" altLang="en-US" sz="1300" b="1" kern="1200" dirty="0" smtClean="0">
                          <a:solidFill>
                            <a:srgbClr val="FF0000"/>
                          </a:solidFill>
                          <a:latin typeface="+mj-ea"/>
                          <a:ea typeface="+mn-ea"/>
                          <a:cs typeface="+mn-cs"/>
                        </a:rPr>
                        <a:t>▲</a:t>
                      </a:r>
                      <a:r>
                        <a:rPr kumimoji="1" lang="en-US" altLang="ja-JP" sz="1300" b="1" kern="1200" dirty="0" smtClean="0">
                          <a:solidFill>
                            <a:srgbClr val="0070C0"/>
                          </a:solidFill>
                          <a:latin typeface="+mj-ea"/>
                          <a:ea typeface="+mn-ea"/>
                          <a:cs typeface="+mn-cs"/>
                        </a:rPr>
                        <a:t>×</a:t>
                      </a:r>
                      <a:endParaRPr kumimoji="1" lang="ja-JP" altLang="en-US" sz="1300" b="1" dirty="0">
                        <a:latin typeface="+mj-ea"/>
                        <a:ea typeface="+mj-ea"/>
                      </a:endParaRPr>
                    </a:p>
                  </a:txBody>
                  <a:tcPr/>
                </a:tc>
                <a:extLst>
                  <a:ext uri="{0D108BD9-81ED-4DB2-BD59-A6C34878D82A}">
                    <a16:rowId xmlns:a16="http://schemas.microsoft.com/office/drawing/2014/main" xmlns="" val="10006"/>
                  </a:ext>
                </a:extLst>
              </a:tr>
            </a:tbl>
          </a:graphicData>
        </a:graphic>
      </p:graphicFrame>
      <p:sp>
        <p:nvSpPr>
          <p:cNvPr id="7" name="テキスト ボックス 6"/>
          <p:cNvSpPr txBox="1"/>
          <p:nvPr/>
        </p:nvSpPr>
        <p:spPr>
          <a:xfrm>
            <a:off x="6516216" y="764704"/>
            <a:ext cx="2454518" cy="646331"/>
          </a:xfrm>
          <a:prstGeom prst="rect">
            <a:avLst/>
          </a:prstGeom>
          <a:noFill/>
        </p:spPr>
        <p:txBody>
          <a:bodyPr wrap="none" rtlCol="0">
            <a:spAutoFit/>
          </a:bodyPr>
          <a:lstStyle/>
          <a:p>
            <a:r>
              <a:rPr lang="en-US" altLang="ja-JP" sz="1200" dirty="0" smtClean="0">
                <a:latin typeface="+mj-ea"/>
                <a:ea typeface="+mj-ea"/>
              </a:rPr>
              <a:t>※</a:t>
            </a:r>
            <a:r>
              <a:rPr lang="en-US" altLang="ja-JP" dirty="0" smtClean="0">
                <a:latin typeface="+mj-ea"/>
                <a:ea typeface="+mj-ea"/>
              </a:rPr>
              <a:t> </a:t>
            </a:r>
            <a:r>
              <a:rPr lang="ja-JP" altLang="en-US" dirty="0" smtClean="0">
                <a:latin typeface="+mj-ea"/>
                <a:ea typeface="+mj-ea"/>
              </a:rPr>
              <a:t>態度 高中低</a:t>
            </a:r>
            <a:r>
              <a:rPr lang="en-US" altLang="ja-JP" dirty="0" smtClean="0">
                <a:latin typeface="+mj-ea"/>
                <a:ea typeface="+mj-ea"/>
              </a:rPr>
              <a:t>:</a:t>
            </a:r>
            <a:r>
              <a:rPr lang="ja-JP" altLang="en-US" b="1" dirty="0" smtClean="0">
                <a:solidFill>
                  <a:srgbClr val="FF0000"/>
                </a:solidFill>
                <a:latin typeface="+mj-ea"/>
                <a:ea typeface="+mj-ea"/>
              </a:rPr>
              <a:t>●▲</a:t>
            </a:r>
            <a:r>
              <a:rPr lang="en-US" altLang="ja-JP" b="1" dirty="0" smtClean="0">
                <a:solidFill>
                  <a:srgbClr val="FF0000"/>
                </a:solidFill>
                <a:latin typeface="+mj-ea"/>
                <a:ea typeface="+mj-ea"/>
              </a:rPr>
              <a:t>×</a:t>
            </a:r>
          </a:p>
          <a:p>
            <a:r>
              <a:rPr lang="ja-JP" altLang="en-US" dirty="0" smtClean="0">
                <a:latin typeface="+mj-ea"/>
                <a:ea typeface="+mj-ea"/>
              </a:rPr>
              <a:t>適合度 高中低</a:t>
            </a:r>
            <a:r>
              <a:rPr lang="en-US" altLang="ja-JP" dirty="0" smtClean="0">
                <a:latin typeface="+mj-ea"/>
                <a:ea typeface="+mj-ea"/>
              </a:rPr>
              <a:t>:</a:t>
            </a:r>
            <a:r>
              <a:rPr lang="ja-JP" altLang="en-US" b="1" dirty="0" smtClean="0">
                <a:solidFill>
                  <a:srgbClr val="0070C0"/>
                </a:solidFill>
                <a:latin typeface="+mj-ea"/>
                <a:ea typeface="+mj-ea"/>
              </a:rPr>
              <a:t>●▲</a:t>
            </a:r>
            <a:r>
              <a:rPr lang="en-US" altLang="ja-JP" b="1" dirty="0" smtClean="0">
                <a:solidFill>
                  <a:srgbClr val="0070C0"/>
                </a:solidFill>
                <a:latin typeface="+mj-ea"/>
                <a:ea typeface="+mj-ea"/>
              </a:rPr>
              <a:t>×</a:t>
            </a:r>
            <a:endParaRPr kumimoji="1" lang="ja-JP" altLang="en-US" b="1" dirty="0">
              <a:latin typeface="+mj-ea"/>
              <a:ea typeface="+mj-ea"/>
            </a:endParaRPr>
          </a:p>
        </p:txBody>
      </p:sp>
      <p:sp>
        <p:nvSpPr>
          <p:cNvPr id="6" name="正方形/長方形 5"/>
          <p:cNvSpPr/>
          <p:nvPr/>
        </p:nvSpPr>
        <p:spPr>
          <a:xfrm>
            <a:off x="611560" y="1556792"/>
            <a:ext cx="8064896" cy="5112568"/>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510208" y="630779"/>
            <a:ext cx="2312640" cy="711696"/>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95536" y="1916831"/>
            <a:ext cx="8427312" cy="3816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latin typeface="+mj-ea"/>
                <a:ea typeface="+mj-ea"/>
              </a:rPr>
              <a:t>6</a:t>
            </a:r>
            <a:r>
              <a:rPr lang="ja-JP" altLang="en-US" sz="3200" dirty="0" smtClean="0">
                <a:latin typeface="+mj-ea"/>
                <a:ea typeface="+mj-ea"/>
              </a:rPr>
              <a:t>種類</a:t>
            </a:r>
            <a:r>
              <a:rPr lang="en-US" altLang="ja-JP" sz="3200" dirty="0" smtClean="0">
                <a:latin typeface="+mj-ea"/>
                <a:ea typeface="+mj-ea"/>
              </a:rPr>
              <a:t>×5</a:t>
            </a:r>
            <a:r>
              <a:rPr lang="ja-JP" altLang="en-US" sz="3200" dirty="0" smtClean="0">
                <a:latin typeface="+mj-ea"/>
                <a:ea typeface="+mj-ea"/>
              </a:rPr>
              <a:t>項目＝</a:t>
            </a:r>
            <a:r>
              <a:rPr lang="en-US" altLang="ja-JP" sz="3600" dirty="0" smtClean="0">
                <a:latin typeface="+mj-ea"/>
                <a:ea typeface="+mj-ea"/>
              </a:rPr>
              <a:t>30</a:t>
            </a:r>
            <a:r>
              <a:rPr lang="ja-JP" altLang="en-US" sz="3200" dirty="0" smtClean="0">
                <a:latin typeface="+mj-ea"/>
                <a:ea typeface="+mj-ea"/>
              </a:rPr>
              <a:t>項目のうち</a:t>
            </a:r>
            <a:endParaRPr lang="en-US" altLang="ja-JP" sz="3200" dirty="0" smtClean="0">
              <a:latin typeface="+mj-ea"/>
              <a:ea typeface="+mj-ea"/>
            </a:endParaRPr>
          </a:p>
          <a:p>
            <a:pPr algn="ctr"/>
            <a:r>
              <a:rPr lang="en-US" altLang="ja-JP" sz="3600" dirty="0" smtClean="0">
                <a:latin typeface="+mj-ea"/>
                <a:ea typeface="+mj-ea"/>
              </a:rPr>
              <a:t>19</a:t>
            </a:r>
            <a:r>
              <a:rPr lang="ja-JP" altLang="en-US" sz="3200" dirty="0" smtClean="0">
                <a:latin typeface="+mj-ea"/>
                <a:ea typeface="+mj-ea"/>
              </a:rPr>
              <a:t>項目（約</a:t>
            </a:r>
            <a:r>
              <a:rPr lang="en-US" altLang="ja-JP" sz="3200" dirty="0" smtClean="0">
                <a:latin typeface="+mj-ea"/>
                <a:ea typeface="+mj-ea"/>
              </a:rPr>
              <a:t>6</a:t>
            </a:r>
            <a:r>
              <a:rPr lang="ja-JP" altLang="en-US" sz="3200" dirty="0" smtClean="0">
                <a:latin typeface="+mj-ea"/>
                <a:ea typeface="+mj-ea"/>
              </a:rPr>
              <a:t>割）が</a:t>
            </a:r>
            <a:r>
              <a:rPr lang="ja-JP" altLang="en-US" sz="3200" u="sng" dirty="0" smtClean="0">
                <a:latin typeface="+mj-ea"/>
                <a:ea typeface="+mj-ea"/>
              </a:rPr>
              <a:t>有意になった。</a:t>
            </a:r>
            <a:endParaRPr kumimoji="1" lang="ja-JP" altLang="en-US" sz="3200" u="sng" dirty="0">
              <a:latin typeface="+mj-ea"/>
              <a:ea typeface="+mj-ea"/>
            </a:endParaRPr>
          </a:p>
        </p:txBody>
      </p:sp>
      <p:sp>
        <p:nvSpPr>
          <p:cNvPr id="4" name="日付プレースホルダー 3"/>
          <p:cNvSpPr>
            <a:spLocks noGrp="1"/>
          </p:cNvSpPr>
          <p:nvPr>
            <p:ph type="dt" sz="half" idx="10"/>
          </p:nvPr>
        </p:nvSpPr>
        <p:spPr/>
        <p:txBody>
          <a:bodyPr/>
          <a:lstStyle/>
          <a:p>
            <a:fld id="{C3A8EE86-C5CC-4930-BCCF-B06FD2AC39D9}" type="datetime1">
              <a:rPr kumimoji="1" lang="ja-JP" altLang="en-US" smtClean="0"/>
              <a:t>2015/9/2</a:t>
            </a:fld>
            <a:endParaRPr kumimoji="1" lang="ja-JP" altLang="en-US"/>
          </a:p>
        </p:txBody>
      </p:sp>
    </p:spTree>
    <p:extLst>
      <p:ext uri="{BB962C8B-B14F-4D97-AF65-F5344CB8AC3E}">
        <p14:creationId xmlns:p14="http://schemas.microsoft.com/office/powerpoint/2010/main" val="3794502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31</a:t>
            </a:fld>
            <a:endParaRPr kumimoji="1" lang="ja-JP" altLang="en-US"/>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4224182524"/>
              </p:ext>
            </p:extLst>
          </p:nvPr>
        </p:nvGraphicFramePr>
        <p:xfrm>
          <a:off x="251520" y="1484784"/>
          <a:ext cx="8640959" cy="5206365"/>
        </p:xfrm>
        <a:graphic>
          <a:graphicData uri="http://schemas.openxmlformats.org/drawingml/2006/table">
            <a:tbl>
              <a:tblPr firstRow="1" bandRow="1">
                <a:tableStyleId>{69CF1AB2-1976-4502-BF36-3FF5EA218861}</a:tableStyleId>
              </a:tblPr>
              <a:tblGrid>
                <a:gridCol w="815467">
                  <a:extLst>
                    <a:ext uri="{9D8B030D-6E8A-4147-A177-3AD203B41FA5}">
                      <a16:colId xmlns:a16="http://schemas.microsoft.com/office/drawing/2014/main" xmlns="" val="20000"/>
                    </a:ext>
                  </a:extLst>
                </a:gridCol>
                <a:gridCol w="2568909">
                  <a:extLst>
                    <a:ext uri="{9D8B030D-6E8A-4147-A177-3AD203B41FA5}">
                      <a16:colId xmlns:a16="http://schemas.microsoft.com/office/drawing/2014/main" xmlns="" val="20001"/>
                    </a:ext>
                  </a:extLst>
                </a:gridCol>
                <a:gridCol w="2664296">
                  <a:extLst>
                    <a:ext uri="{9D8B030D-6E8A-4147-A177-3AD203B41FA5}">
                      <a16:colId xmlns:a16="http://schemas.microsoft.com/office/drawing/2014/main" xmlns="" val="20002"/>
                    </a:ext>
                  </a:extLst>
                </a:gridCol>
                <a:gridCol w="2592287">
                  <a:extLst>
                    <a:ext uri="{9D8B030D-6E8A-4147-A177-3AD203B41FA5}">
                      <a16:colId xmlns:a16="http://schemas.microsoft.com/office/drawing/2014/main" xmlns="" val="20003"/>
                    </a:ext>
                  </a:extLst>
                </a:gridCol>
              </a:tblGrid>
              <a:tr h="350479">
                <a:tc>
                  <a:txBody>
                    <a:bodyPr/>
                    <a:lstStyle/>
                    <a:p>
                      <a:endParaRPr lang="ja-JP" altLang="en-US" dirty="0"/>
                    </a:p>
                  </a:txBody>
                  <a:tcPr>
                    <a:solidFill>
                      <a:schemeClr val="accent1">
                        <a:lumMod val="60000"/>
                        <a:lumOff val="4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2400" b="1" kern="1200" dirty="0" smtClean="0">
                          <a:solidFill>
                            <a:schemeClr val="bg1"/>
                          </a:solidFill>
                          <a:latin typeface="+mj-ea"/>
                          <a:ea typeface="+mj-ea"/>
                          <a:cs typeface="+mn-cs"/>
                        </a:rPr>
                        <a:t>適合度</a:t>
                      </a:r>
                      <a:r>
                        <a:rPr kumimoji="1" lang="ja-JP" altLang="en-US" sz="1800" b="1" kern="1200" dirty="0" smtClean="0">
                          <a:solidFill>
                            <a:schemeClr val="dk1"/>
                          </a:solidFill>
                          <a:latin typeface="+mj-ea"/>
                          <a:ea typeface="+mn-ea"/>
                          <a:cs typeface="+mn-cs"/>
                        </a:rPr>
                        <a:t>　</a:t>
                      </a:r>
                      <a:r>
                        <a:rPr lang="ja-JP" altLang="en-US" sz="1800" u="none" strike="noStrike" dirty="0" smtClean="0">
                          <a:effectLst/>
                          <a:latin typeface="+mj-ea"/>
                          <a:ea typeface="+mj-ea"/>
                        </a:rPr>
                        <a:t>（高）</a:t>
                      </a:r>
                      <a:r>
                        <a:rPr lang="ja-JP" altLang="en-US" sz="1800" u="none" strike="noStrike" dirty="0" smtClean="0">
                          <a:solidFill>
                            <a:srgbClr val="0070C0"/>
                          </a:solidFill>
                          <a:effectLst/>
                          <a:latin typeface="+mj-ea"/>
                          <a:ea typeface="+mj-ea"/>
                        </a:rPr>
                        <a:t>●</a:t>
                      </a:r>
                      <a:endParaRPr lang="zh-TW"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（中）</a:t>
                      </a:r>
                      <a:r>
                        <a:rPr lang="ja-JP" altLang="en-US" sz="1800" u="none" strike="noStrike" dirty="0">
                          <a:solidFill>
                            <a:srgbClr val="0070C0"/>
                          </a:solidFill>
                          <a:effectLst/>
                          <a:latin typeface="+mj-ea"/>
                          <a:ea typeface="+mj-ea"/>
                        </a:rPr>
                        <a:t>▲</a:t>
                      </a:r>
                      <a:endParaRPr lang="ja-JP"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（低）</a:t>
                      </a:r>
                      <a:r>
                        <a:rPr lang="en-US" altLang="ja-JP" sz="2400" u="none" strike="noStrike" dirty="0">
                          <a:solidFill>
                            <a:srgbClr val="0070C0"/>
                          </a:solidFill>
                          <a:effectLst/>
                          <a:latin typeface="+mj-ea"/>
                          <a:ea typeface="+mj-ea"/>
                        </a:rPr>
                        <a:t>×</a:t>
                      </a:r>
                      <a:endParaRPr lang="en-US" altLang="ja-JP" sz="24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xmlns="" val="10000"/>
                  </a:ext>
                </a:extLst>
              </a:tr>
              <a:tr h="1986048">
                <a:tc>
                  <a:txBody>
                    <a:bodyPr/>
                    <a:lstStyle/>
                    <a:p>
                      <a:pPr algn="ctr" fontAlgn="ctr"/>
                      <a:r>
                        <a:rPr lang="ja-JP" altLang="en-US" sz="2400" b="1" u="none" strike="noStrike" dirty="0" smtClean="0">
                          <a:solidFill>
                            <a:schemeClr val="bg1"/>
                          </a:solidFill>
                          <a:effectLst/>
                          <a:latin typeface="+mj-ea"/>
                          <a:ea typeface="+mj-ea"/>
                        </a:rPr>
                        <a:t>態度</a:t>
                      </a:r>
                      <a:endParaRPr lang="en-US" altLang="ja-JP" sz="2400" b="1" u="none" strike="noStrike" dirty="0" smtClean="0">
                        <a:solidFill>
                          <a:schemeClr val="bg1"/>
                        </a:solidFill>
                        <a:effectLst/>
                        <a:latin typeface="+mj-ea"/>
                        <a:ea typeface="+mj-ea"/>
                      </a:endParaRPr>
                    </a:p>
                    <a:p>
                      <a:pPr algn="r" fontAlgn="ctr"/>
                      <a:endParaRPr lang="en-US" altLang="ja-JP" sz="1800" b="1" u="none" strike="noStrike" dirty="0" smtClean="0">
                        <a:effectLst/>
                        <a:latin typeface="+mj-ea"/>
                        <a:ea typeface="+mj-ea"/>
                      </a:endParaRPr>
                    </a:p>
                    <a:p>
                      <a:pPr algn="r" fontAlgn="ctr"/>
                      <a:endParaRPr lang="en-US" altLang="ja-JP" sz="1800" b="1" u="none" strike="noStrike" dirty="0" smtClean="0">
                        <a:effectLst/>
                        <a:latin typeface="+mj-ea"/>
                        <a:ea typeface="+mj-ea"/>
                      </a:endParaRPr>
                    </a:p>
                    <a:p>
                      <a:pPr algn="r" fontAlgn="ctr"/>
                      <a:r>
                        <a:rPr lang="ja-JP" altLang="en-US" sz="1800" b="1" u="none" strike="noStrike" dirty="0" smtClean="0">
                          <a:effectLst/>
                          <a:latin typeface="+mj-ea"/>
                          <a:ea typeface="+mj-ea"/>
                        </a:rPr>
                        <a:t>（高）</a:t>
                      </a:r>
                      <a:r>
                        <a:rPr lang="ja-JP" altLang="en-US" sz="1800" b="1" u="none" strike="noStrike" dirty="0" smtClean="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solidFill>
                      <a:schemeClr val="accent1">
                        <a:lumMod val="60000"/>
                        <a:lumOff val="40000"/>
                      </a:schemeClr>
                    </a:solidFill>
                  </a:tcPr>
                </a:tc>
                <a:tc>
                  <a:txBody>
                    <a:bodyPr/>
                    <a:lstStyle/>
                    <a:p>
                      <a:r>
                        <a:rPr kumimoji="1" lang="ja-JP" altLang="en-US" sz="1300" b="1" kern="1200" dirty="0" smtClean="0">
                          <a:solidFill>
                            <a:schemeClr val="dk1"/>
                          </a:solidFill>
                          <a:latin typeface="+mj-ea"/>
                          <a:ea typeface="+mn-ea"/>
                          <a:cs typeface="+mn-cs"/>
                        </a:rPr>
                        <a:t>・（お）富士山の清掃活動</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・（ア）途上国でのマラリア予防</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・（ダ）カカオ原産国の子供の教育支援</a:t>
                      </a:r>
                    </a:p>
                    <a:p>
                      <a:pPr algn="l"/>
                      <a:r>
                        <a:rPr kumimoji="1" lang="ja-JP" altLang="en-US" sz="1300" b="1" kern="1200" dirty="0" smtClean="0">
                          <a:solidFill>
                            <a:schemeClr val="dk1"/>
                          </a:solidFill>
                          <a:latin typeface="+mj-ea"/>
                          <a:ea typeface="+mn-ea"/>
                          <a:cs typeface="+mn-cs"/>
                        </a:rPr>
                        <a:t>・（ダ）オーストラリアの珊瑚礁保護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・（ネ）トイレのない地域へのトイレ供給</a:t>
                      </a:r>
                      <a:endParaRPr kumimoji="1" lang="ja-JP" altLang="en-US" sz="1300" dirty="0"/>
                    </a:p>
                  </a:txBody>
                  <a:tcPr/>
                </a:tc>
                <a:tc>
                  <a:txBody>
                    <a:bodyPr/>
                    <a:lstStyle/>
                    <a:p>
                      <a:pPr algn="l"/>
                      <a:r>
                        <a:rPr kumimoji="1" lang="ja-JP" altLang="en-US" sz="1300" b="1" kern="1200" dirty="0" smtClean="0">
                          <a:solidFill>
                            <a:schemeClr val="dk1"/>
                          </a:solidFill>
                          <a:latin typeface="+mj-ea"/>
                          <a:ea typeface="+mn-ea"/>
                          <a:cs typeface="+mn-cs"/>
                        </a:rPr>
                        <a:t>・（お）琵琶湖の環境整備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・（お）湿地の植林活動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・（ア）インフルエンザワクチンの寄付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・（ダ）途上国の出産設備の整備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・（ケ）動物保護団体への寄付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・（ネ）湿地での植林活動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・（イ）途上国への電気の供給</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a:t>
                      </a:r>
                      <a:r>
                        <a:rPr kumimoji="1" lang="ja-JP" altLang="en-US" sz="1200" b="1" kern="1200" dirty="0" smtClean="0">
                          <a:solidFill>
                            <a:schemeClr val="dk1"/>
                          </a:solidFill>
                          <a:latin typeface="+mj-ea"/>
                          <a:ea typeface="+mn-ea"/>
                          <a:cs typeface="+mn-cs"/>
                        </a:rPr>
                        <a:t>途上国少数民族への教育支援</a:t>
                      </a:r>
                      <a:endParaRPr kumimoji="1" lang="ja-JP" altLang="en-US" sz="1200" dirty="0"/>
                    </a:p>
                  </a:txBody>
                  <a:tcPr/>
                </a:tc>
                <a:tc>
                  <a:txBody>
                    <a:bodyPr/>
                    <a:lstStyle/>
                    <a:p>
                      <a:endParaRPr kumimoji="1" lang="ja-JP" altLang="en-US" sz="1300"/>
                    </a:p>
                  </a:txBody>
                  <a:tcPr/>
                </a:tc>
                <a:extLst>
                  <a:ext uri="{0D108BD9-81ED-4DB2-BD59-A6C34878D82A}">
                    <a16:rowId xmlns:a16="http://schemas.microsoft.com/office/drawing/2014/main" xmlns="" val="10001"/>
                  </a:ext>
                </a:extLst>
              </a:tr>
              <a:tr h="2365734">
                <a:tc>
                  <a:txBody>
                    <a:bodyPr/>
                    <a:lstStyle/>
                    <a:p>
                      <a:pPr algn="r" fontAlgn="ctr"/>
                      <a:r>
                        <a:rPr lang="ja-JP" altLang="en-US" sz="1800" b="1" u="none" strike="noStrike" dirty="0">
                          <a:effectLst/>
                          <a:latin typeface="+mj-ea"/>
                          <a:ea typeface="+mj-ea"/>
                        </a:rPr>
                        <a:t>（中）</a:t>
                      </a:r>
                      <a:r>
                        <a:rPr lang="ja-JP" altLang="en-US" sz="1800" b="1" u="none" strike="noStrike" dirty="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r>
                        <a:rPr kumimoji="1" lang="ja-JP" altLang="en-US" sz="1300" b="1" kern="1200" dirty="0" smtClean="0">
                          <a:solidFill>
                            <a:schemeClr val="dk1"/>
                          </a:solidFill>
                          <a:latin typeface="+mj-ea"/>
                          <a:ea typeface="+mn-ea"/>
                          <a:cs typeface="+mn-cs"/>
                        </a:rPr>
                        <a:t>・（ア）シオアメンボの保護</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・（ケ）途上国の学校建設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・（ケ）途上国の出産設備の整備</a:t>
                      </a:r>
                      <a:endParaRPr kumimoji="1" lang="ja-JP" altLang="en-US" sz="1300" dirty="0"/>
                    </a:p>
                  </a:txBody>
                  <a:tcPr/>
                </a:tc>
                <a:tc>
                  <a:txBody>
                    <a:bodyPr/>
                    <a:lstStyle/>
                    <a:p>
                      <a:r>
                        <a:rPr kumimoji="1" lang="ja-JP" altLang="en-US" sz="1300" b="1" kern="1200" dirty="0" smtClean="0">
                          <a:solidFill>
                            <a:schemeClr val="dk1"/>
                          </a:solidFill>
                          <a:latin typeface="+mj-ea"/>
                          <a:ea typeface="+mn-ea"/>
                          <a:cs typeface="+mn-cs"/>
                        </a:rPr>
                        <a:t>・（お）動物保護団体への寄付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・（お）小児病院への車椅子寄付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・（ア）途上国の学校建設</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・（ケ）湿地の植林活動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・（ネ）途上国での図書館建設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a:t>
                      </a:r>
                      <a:r>
                        <a:rPr kumimoji="1" lang="ja-JP" altLang="en-US" sz="1200" b="1" kern="1200" dirty="0" smtClean="0">
                          <a:solidFill>
                            <a:schemeClr val="dk1"/>
                          </a:solidFill>
                          <a:latin typeface="+mj-ea"/>
                          <a:ea typeface="+mn-ea"/>
                          <a:cs typeface="+mn-cs"/>
                        </a:rPr>
                        <a:t>インフルエンザワクチンの寄付</a:t>
                      </a:r>
                      <a:endParaRPr kumimoji="1" lang="en-US" altLang="ja-JP" sz="12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・（イ）動物保護団体への保護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・（イ）乳がんの予防啓発活動</a:t>
                      </a:r>
                      <a:endParaRPr kumimoji="1" lang="en-US" altLang="ja-JP" sz="1300" b="1" kern="1200" dirty="0" smtClean="0">
                        <a:solidFill>
                          <a:schemeClr val="dk1"/>
                        </a:solidFill>
                        <a:latin typeface="+mj-ea"/>
                        <a:ea typeface="+mn-ea"/>
                        <a:cs typeface="+mn-cs"/>
                      </a:endParaRPr>
                    </a:p>
                  </a:txBody>
                  <a:tcPr/>
                </a:tc>
                <a:extLst>
                  <a:ext uri="{0D108BD9-81ED-4DB2-BD59-A6C34878D82A}">
                    <a16:rowId xmlns:a16="http://schemas.microsoft.com/office/drawing/2014/main" xmlns="" val="10002"/>
                  </a:ext>
                </a:extLst>
              </a:tr>
              <a:tr h="277295">
                <a:tc>
                  <a:txBody>
                    <a:bodyPr/>
                    <a:lstStyle/>
                    <a:p>
                      <a:pPr algn="r" fontAlgn="ctr"/>
                      <a:r>
                        <a:rPr lang="ja-JP" altLang="en-US" sz="1800" b="1" u="none" strike="noStrike" dirty="0">
                          <a:effectLst/>
                          <a:latin typeface="+mj-ea"/>
                          <a:ea typeface="+mj-ea"/>
                        </a:rPr>
                        <a:t>（低）</a:t>
                      </a:r>
                      <a:r>
                        <a:rPr lang="en-US" altLang="ja-JP" sz="1800" b="1" u="none" strike="noStrike" dirty="0">
                          <a:solidFill>
                            <a:srgbClr val="FF0000"/>
                          </a:solidFill>
                          <a:effectLst/>
                          <a:latin typeface="+mj-ea"/>
                          <a:ea typeface="+mj-ea"/>
                        </a:rPr>
                        <a:t>×</a:t>
                      </a:r>
                      <a:endParaRPr lang="en-US" altLang="ja-JP"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endParaRPr kumimoji="1" lang="ja-JP" altLang="en-US" sz="1300" dirty="0"/>
                    </a:p>
                  </a:txBody>
                  <a:tcPr/>
                </a:tc>
                <a:tc>
                  <a:txBody>
                    <a:bodyPr/>
                    <a:lstStyle/>
                    <a:p>
                      <a:endParaRPr kumimoji="1" lang="ja-JP" altLang="en-US" sz="1300" dirty="0"/>
                    </a:p>
                  </a:txBody>
                  <a:tcPr/>
                </a:tc>
                <a:extLst>
                  <a:ext uri="{0D108BD9-81ED-4DB2-BD59-A6C34878D82A}">
                    <a16:rowId xmlns:a16="http://schemas.microsoft.com/office/drawing/2014/main" xmlns="" val="10003"/>
                  </a:ext>
                </a:extLst>
              </a:tr>
            </a:tbl>
          </a:graphicData>
        </a:graphic>
      </p:graphicFrame>
      <p:sp>
        <p:nvSpPr>
          <p:cNvPr id="4" name="日付プレースホルダー 3"/>
          <p:cNvSpPr>
            <a:spLocks noGrp="1"/>
          </p:cNvSpPr>
          <p:nvPr>
            <p:ph type="dt" sz="half" idx="10"/>
          </p:nvPr>
        </p:nvSpPr>
        <p:spPr/>
        <p:txBody>
          <a:bodyPr/>
          <a:lstStyle/>
          <a:p>
            <a:fld id="{8470F364-8FD1-481D-BA1D-20D7163AECA4}" type="datetime1">
              <a:rPr kumimoji="1" lang="ja-JP" altLang="en-US" smtClean="0"/>
              <a:t>2015/9/2</a:t>
            </a:fld>
            <a:endParaRPr kumimoji="1" lang="ja-JP" altLang="en-US"/>
          </a:p>
        </p:txBody>
      </p:sp>
    </p:spTree>
    <p:extLst>
      <p:ext uri="{BB962C8B-B14F-4D97-AF65-F5344CB8AC3E}">
        <p14:creationId xmlns:p14="http://schemas.microsoft.com/office/powerpoint/2010/main" val="3063443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調査結果</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32</a:t>
            </a:fld>
            <a:endParaRPr kumimoji="1" lang="ja-JP" altLang="en-US"/>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2457940198"/>
              </p:ext>
            </p:extLst>
          </p:nvPr>
        </p:nvGraphicFramePr>
        <p:xfrm>
          <a:off x="251520" y="1484784"/>
          <a:ext cx="8640959" cy="5206365"/>
        </p:xfrm>
        <a:graphic>
          <a:graphicData uri="http://schemas.openxmlformats.org/drawingml/2006/table">
            <a:tbl>
              <a:tblPr firstRow="1" bandRow="1">
                <a:tableStyleId>{69CF1AB2-1976-4502-BF36-3FF5EA218861}</a:tableStyleId>
              </a:tblPr>
              <a:tblGrid>
                <a:gridCol w="815467">
                  <a:extLst>
                    <a:ext uri="{9D8B030D-6E8A-4147-A177-3AD203B41FA5}">
                      <a16:colId xmlns:a16="http://schemas.microsoft.com/office/drawing/2014/main" xmlns="" val="20000"/>
                    </a:ext>
                  </a:extLst>
                </a:gridCol>
                <a:gridCol w="2568909">
                  <a:extLst>
                    <a:ext uri="{9D8B030D-6E8A-4147-A177-3AD203B41FA5}">
                      <a16:colId xmlns:a16="http://schemas.microsoft.com/office/drawing/2014/main" xmlns="" val="20001"/>
                    </a:ext>
                  </a:extLst>
                </a:gridCol>
                <a:gridCol w="2664296">
                  <a:extLst>
                    <a:ext uri="{9D8B030D-6E8A-4147-A177-3AD203B41FA5}">
                      <a16:colId xmlns:a16="http://schemas.microsoft.com/office/drawing/2014/main" xmlns="" val="20002"/>
                    </a:ext>
                  </a:extLst>
                </a:gridCol>
                <a:gridCol w="2592287">
                  <a:extLst>
                    <a:ext uri="{9D8B030D-6E8A-4147-A177-3AD203B41FA5}">
                      <a16:colId xmlns:a16="http://schemas.microsoft.com/office/drawing/2014/main" xmlns="" val="20003"/>
                    </a:ext>
                  </a:extLst>
                </a:gridCol>
              </a:tblGrid>
              <a:tr h="350479">
                <a:tc>
                  <a:txBody>
                    <a:bodyPr/>
                    <a:lstStyle/>
                    <a:p>
                      <a:endParaRPr lang="ja-JP" altLang="en-US" dirty="0"/>
                    </a:p>
                  </a:txBody>
                  <a:tcPr>
                    <a:solidFill>
                      <a:schemeClr val="accent1">
                        <a:lumMod val="60000"/>
                        <a:lumOff val="40000"/>
                      </a:schemeClr>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2400" b="1" kern="1200" dirty="0" smtClean="0">
                          <a:solidFill>
                            <a:schemeClr val="bg1"/>
                          </a:solidFill>
                          <a:latin typeface="+mj-ea"/>
                          <a:ea typeface="+mj-ea"/>
                          <a:cs typeface="+mn-cs"/>
                        </a:rPr>
                        <a:t>適合度</a:t>
                      </a:r>
                      <a:r>
                        <a:rPr kumimoji="1" lang="ja-JP" altLang="en-US" sz="1800" b="1" kern="1200" dirty="0" smtClean="0">
                          <a:solidFill>
                            <a:schemeClr val="dk1"/>
                          </a:solidFill>
                          <a:latin typeface="+mj-ea"/>
                          <a:ea typeface="+mn-ea"/>
                          <a:cs typeface="+mn-cs"/>
                        </a:rPr>
                        <a:t>　</a:t>
                      </a:r>
                      <a:r>
                        <a:rPr lang="ja-JP" altLang="en-US" sz="1800" u="none" strike="noStrike" dirty="0" smtClean="0">
                          <a:effectLst/>
                          <a:latin typeface="+mj-ea"/>
                          <a:ea typeface="+mj-ea"/>
                        </a:rPr>
                        <a:t>（高）</a:t>
                      </a:r>
                      <a:r>
                        <a:rPr lang="ja-JP" altLang="en-US" sz="1800" u="none" strike="noStrike" dirty="0" smtClean="0">
                          <a:solidFill>
                            <a:srgbClr val="0070C0"/>
                          </a:solidFill>
                          <a:effectLst/>
                          <a:latin typeface="+mj-ea"/>
                          <a:ea typeface="+mj-ea"/>
                        </a:rPr>
                        <a:t>●</a:t>
                      </a:r>
                      <a:endParaRPr lang="zh-TW"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（中）</a:t>
                      </a:r>
                      <a:r>
                        <a:rPr lang="ja-JP" altLang="en-US" sz="1800" u="none" strike="noStrike" dirty="0">
                          <a:solidFill>
                            <a:srgbClr val="0070C0"/>
                          </a:solidFill>
                          <a:effectLst/>
                          <a:latin typeface="+mj-ea"/>
                          <a:ea typeface="+mj-ea"/>
                        </a:rPr>
                        <a:t>▲</a:t>
                      </a:r>
                      <a:endParaRPr lang="ja-JP" altLang="en-US" sz="18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tc>
                  <a:txBody>
                    <a:bodyPr/>
                    <a:lstStyle/>
                    <a:p>
                      <a:pPr algn="ctr" fontAlgn="ctr"/>
                      <a:r>
                        <a:rPr lang="ja-JP" altLang="en-US" sz="1800" u="none" strike="noStrike" dirty="0">
                          <a:effectLst/>
                          <a:latin typeface="+mj-ea"/>
                          <a:ea typeface="+mj-ea"/>
                        </a:rPr>
                        <a:t>（低）</a:t>
                      </a:r>
                      <a:r>
                        <a:rPr lang="en-US" altLang="ja-JP" sz="2400" u="none" strike="noStrike" dirty="0">
                          <a:solidFill>
                            <a:srgbClr val="0070C0"/>
                          </a:solidFill>
                          <a:effectLst/>
                          <a:latin typeface="+mj-ea"/>
                          <a:ea typeface="+mj-ea"/>
                        </a:rPr>
                        <a:t>×</a:t>
                      </a:r>
                      <a:endParaRPr lang="en-US" altLang="ja-JP" sz="2400" b="0" i="0" u="none" strike="noStrike" dirty="0">
                        <a:solidFill>
                          <a:srgbClr val="0070C0"/>
                        </a:solidFill>
                        <a:effectLst/>
                        <a:latin typeface="+mj-ea"/>
                        <a:ea typeface="+mj-ea"/>
                      </a:endParaRPr>
                    </a:p>
                  </a:txBody>
                  <a:tcPr marL="9525" marR="9525" marT="9525" marB="0" anchor="ctr">
                    <a:solidFill>
                      <a:schemeClr val="accent1">
                        <a:lumMod val="60000"/>
                        <a:lumOff val="40000"/>
                      </a:schemeClr>
                    </a:solidFill>
                  </a:tcPr>
                </a:tc>
                <a:extLst>
                  <a:ext uri="{0D108BD9-81ED-4DB2-BD59-A6C34878D82A}">
                    <a16:rowId xmlns:a16="http://schemas.microsoft.com/office/drawing/2014/main" xmlns="" val="10000"/>
                  </a:ext>
                </a:extLst>
              </a:tr>
              <a:tr h="1986048">
                <a:tc>
                  <a:txBody>
                    <a:bodyPr/>
                    <a:lstStyle/>
                    <a:p>
                      <a:pPr algn="ctr" fontAlgn="ctr"/>
                      <a:r>
                        <a:rPr lang="ja-JP" altLang="en-US" sz="2400" b="1" u="none" strike="noStrike" dirty="0" smtClean="0">
                          <a:solidFill>
                            <a:schemeClr val="bg1"/>
                          </a:solidFill>
                          <a:effectLst/>
                          <a:latin typeface="+mj-ea"/>
                          <a:ea typeface="+mj-ea"/>
                        </a:rPr>
                        <a:t>態度</a:t>
                      </a:r>
                      <a:endParaRPr lang="en-US" altLang="ja-JP" sz="2400" b="1" u="none" strike="noStrike" dirty="0" smtClean="0">
                        <a:solidFill>
                          <a:schemeClr val="bg1"/>
                        </a:solidFill>
                        <a:effectLst/>
                        <a:latin typeface="+mj-ea"/>
                        <a:ea typeface="+mj-ea"/>
                      </a:endParaRPr>
                    </a:p>
                    <a:p>
                      <a:pPr algn="r" fontAlgn="ctr"/>
                      <a:endParaRPr lang="en-US" altLang="ja-JP" sz="1800" b="1" u="none" strike="noStrike" dirty="0" smtClean="0">
                        <a:effectLst/>
                        <a:latin typeface="+mj-ea"/>
                        <a:ea typeface="+mj-ea"/>
                      </a:endParaRPr>
                    </a:p>
                    <a:p>
                      <a:pPr algn="r" fontAlgn="ctr"/>
                      <a:endParaRPr lang="en-US" altLang="ja-JP" sz="1800" b="1" u="none" strike="noStrike" dirty="0" smtClean="0">
                        <a:effectLst/>
                        <a:latin typeface="+mj-ea"/>
                        <a:ea typeface="+mj-ea"/>
                      </a:endParaRPr>
                    </a:p>
                    <a:p>
                      <a:pPr algn="r" fontAlgn="ctr"/>
                      <a:r>
                        <a:rPr lang="ja-JP" altLang="en-US" sz="1800" b="1" u="none" strike="noStrike" dirty="0" smtClean="0">
                          <a:effectLst/>
                          <a:latin typeface="+mj-ea"/>
                          <a:ea typeface="+mj-ea"/>
                        </a:rPr>
                        <a:t>（高）</a:t>
                      </a:r>
                      <a:r>
                        <a:rPr lang="ja-JP" altLang="en-US" sz="1800" b="1" u="none" strike="noStrike" dirty="0" smtClean="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solidFill>
                      <a:schemeClr val="accent1">
                        <a:lumMod val="60000"/>
                        <a:lumOff val="40000"/>
                      </a:schemeClr>
                    </a:solidFill>
                  </a:tcPr>
                </a:tc>
                <a:tc>
                  <a:txBody>
                    <a:bodyPr/>
                    <a:lstStyle/>
                    <a:p>
                      <a:r>
                        <a:rPr kumimoji="1" lang="ja-JP" altLang="en-US" sz="1300" b="1" kern="1200" dirty="0" smtClean="0">
                          <a:solidFill>
                            <a:schemeClr val="dk1"/>
                          </a:solidFill>
                          <a:latin typeface="+mj-ea"/>
                          <a:ea typeface="+mn-ea"/>
                          <a:cs typeface="+mn-cs"/>
                        </a:rPr>
                        <a:t>・（お）富士山の清掃活動</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・（ア）途上国でのマラリア予防</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・（ダ）カカオ原産国の子供の教育支援</a:t>
                      </a:r>
                    </a:p>
                    <a:p>
                      <a:pPr algn="l"/>
                      <a:r>
                        <a:rPr kumimoji="1" lang="ja-JP" altLang="en-US" sz="1300" b="1" kern="1200" dirty="0" smtClean="0">
                          <a:solidFill>
                            <a:schemeClr val="dk1"/>
                          </a:solidFill>
                          <a:latin typeface="+mj-ea"/>
                          <a:ea typeface="+mn-ea"/>
                          <a:cs typeface="+mn-cs"/>
                        </a:rPr>
                        <a:t>・（ダ）オーストラリアの珊瑚礁保護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・（ネ）トイレのない地域へのトイレ供給</a:t>
                      </a:r>
                      <a:endParaRPr kumimoji="1" lang="ja-JP" altLang="en-US" sz="1300" dirty="0"/>
                    </a:p>
                  </a:txBody>
                  <a:tcPr/>
                </a:tc>
                <a:tc>
                  <a:txBody>
                    <a:bodyPr/>
                    <a:lstStyle/>
                    <a:p>
                      <a:pPr algn="l"/>
                      <a:r>
                        <a:rPr kumimoji="1" lang="ja-JP" altLang="en-US" sz="1300" b="1" kern="1200" dirty="0" smtClean="0">
                          <a:solidFill>
                            <a:schemeClr val="dk1"/>
                          </a:solidFill>
                          <a:latin typeface="+mj-ea"/>
                          <a:ea typeface="+mn-ea"/>
                          <a:cs typeface="+mn-cs"/>
                        </a:rPr>
                        <a:t>・（お）琵琶湖の環境整備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・（お）湿地の植林活動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・（ア）インフルエンザワクチンの寄付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・（ダ）途上国の出産設備の整備</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・（ケ）動物保護団体への寄付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・（ネ）湿地での植林活動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・（イ）途上国への電気の供給</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a:t>
                      </a:r>
                      <a:r>
                        <a:rPr kumimoji="1" lang="ja-JP" altLang="en-US" sz="1200" b="1" kern="1200" dirty="0" smtClean="0">
                          <a:solidFill>
                            <a:schemeClr val="dk1"/>
                          </a:solidFill>
                          <a:latin typeface="+mj-ea"/>
                          <a:ea typeface="+mn-ea"/>
                          <a:cs typeface="+mn-cs"/>
                        </a:rPr>
                        <a:t>途上国少数民族への教育支援</a:t>
                      </a:r>
                      <a:endParaRPr kumimoji="1" lang="ja-JP" altLang="en-US" sz="1200" dirty="0"/>
                    </a:p>
                  </a:txBody>
                  <a:tcPr/>
                </a:tc>
                <a:tc>
                  <a:txBody>
                    <a:bodyPr/>
                    <a:lstStyle/>
                    <a:p>
                      <a:endParaRPr kumimoji="1" lang="ja-JP" altLang="en-US" sz="1300"/>
                    </a:p>
                  </a:txBody>
                  <a:tcPr/>
                </a:tc>
                <a:extLst>
                  <a:ext uri="{0D108BD9-81ED-4DB2-BD59-A6C34878D82A}">
                    <a16:rowId xmlns:a16="http://schemas.microsoft.com/office/drawing/2014/main" xmlns="" val="10001"/>
                  </a:ext>
                </a:extLst>
              </a:tr>
              <a:tr h="2365734">
                <a:tc>
                  <a:txBody>
                    <a:bodyPr/>
                    <a:lstStyle/>
                    <a:p>
                      <a:pPr algn="r" fontAlgn="ctr"/>
                      <a:r>
                        <a:rPr lang="ja-JP" altLang="en-US" sz="1800" b="1" u="none" strike="noStrike" dirty="0">
                          <a:effectLst/>
                          <a:latin typeface="+mj-ea"/>
                          <a:ea typeface="+mj-ea"/>
                        </a:rPr>
                        <a:t>（中）</a:t>
                      </a:r>
                      <a:r>
                        <a:rPr lang="ja-JP" altLang="en-US" sz="1800" b="1" u="none" strike="noStrike" dirty="0">
                          <a:solidFill>
                            <a:srgbClr val="FF0000"/>
                          </a:solidFill>
                          <a:effectLst/>
                          <a:latin typeface="+mj-ea"/>
                          <a:ea typeface="+mj-ea"/>
                        </a:rPr>
                        <a:t>▲</a:t>
                      </a:r>
                      <a:endParaRPr lang="ja-JP" altLang="en-US"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r>
                        <a:rPr kumimoji="1" lang="ja-JP" altLang="en-US" sz="1300" b="1" kern="1200" dirty="0" smtClean="0">
                          <a:solidFill>
                            <a:schemeClr val="dk1"/>
                          </a:solidFill>
                          <a:latin typeface="+mj-ea"/>
                          <a:ea typeface="+mn-ea"/>
                          <a:cs typeface="+mn-cs"/>
                        </a:rPr>
                        <a:t>・（ア）シオアメトンボの保護</a:t>
                      </a:r>
                      <a:endParaRPr kumimoji="1" lang="en-US" altLang="ja-JP" sz="1300" b="1" kern="1200" dirty="0" smtClean="0">
                        <a:solidFill>
                          <a:schemeClr val="dk1"/>
                        </a:solidFill>
                        <a:latin typeface="+mj-ea"/>
                        <a:ea typeface="+mn-ea"/>
                        <a:cs typeface="+mn-cs"/>
                      </a:endParaRPr>
                    </a:p>
                    <a:p>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・（ケ）途上国の学校建設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・（ケ）途上国の出産設備の整備</a:t>
                      </a:r>
                      <a:endParaRPr kumimoji="1" lang="ja-JP" altLang="en-US" sz="1300" dirty="0"/>
                    </a:p>
                  </a:txBody>
                  <a:tcPr/>
                </a:tc>
                <a:tc>
                  <a:txBody>
                    <a:bodyPr/>
                    <a:lstStyle/>
                    <a:p>
                      <a:r>
                        <a:rPr kumimoji="1" lang="ja-JP" altLang="en-US" sz="1300" b="1" kern="1200" dirty="0" smtClean="0">
                          <a:solidFill>
                            <a:schemeClr val="dk1"/>
                          </a:solidFill>
                          <a:latin typeface="+mj-ea"/>
                          <a:ea typeface="+mn-ea"/>
                          <a:cs typeface="+mn-cs"/>
                        </a:rPr>
                        <a:t>・（お）動物保護団体への寄付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・（お）小児病院への車椅子寄付</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・（ア）湿地の植林活動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・（ア）途上国の学校建設</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・（ダ）動物保護団体への寄付</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・（ダ）湿地の植林活動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・（ケ）湿地の植林活動</a:t>
                      </a:r>
                      <a:endParaRPr kumimoji="1" lang="en-US" altLang="ja-JP" sz="1300" b="1" kern="1200" dirty="0" smtClean="0">
                        <a:solidFill>
                          <a:schemeClr val="dk1"/>
                        </a:solidFill>
                        <a:latin typeface="+mj-ea"/>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kern="1200" dirty="0" smtClean="0">
                          <a:solidFill>
                            <a:schemeClr val="dk1"/>
                          </a:solidFill>
                          <a:latin typeface="+mj-ea"/>
                          <a:ea typeface="+mn-ea"/>
                          <a:cs typeface="+mn-cs"/>
                        </a:rPr>
                        <a:t>・（ネ）途上国での図書館建設</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a:t>
                      </a:r>
                      <a:r>
                        <a:rPr kumimoji="1" lang="ja-JP" altLang="en-US" sz="1200" b="1" kern="1200" dirty="0" smtClean="0">
                          <a:solidFill>
                            <a:schemeClr val="dk1"/>
                          </a:solidFill>
                          <a:latin typeface="+mj-ea"/>
                          <a:ea typeface="+mn-ea"/>
                          <a:cs typeface="+mn-cs"/>
                        </a:rPr>
                        <a:t>インフルエンザワクチンの寄付</a:t>
                      </a:r>
                      <a:endParaRPr kumimoji="1" lang="en-US" altLang="ja-JP" sz="12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・（ネ）乳がんの予防啓発活動</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・（イ）動物保護団体への保護</a:t>
                      </a:r>
                      <a:endParaRPr kumimoji="1" lang="en-US" altLang="ja-JP" sz="1300" b="1" kern="1200" dirty="0" smtClean="0">
                        <a:solidFill>
                          <a:schemeClr val="dk1"/>
                        </a:solidFill>
                        <a:latin typeface="+mj-ea"/>
                        <a:ea typeface="+mn-ea"/>
                        <a:cs typeface="+mn-cs"/>
                      </a:endParaRPr>
                    </a:p>
                    <a:p>
                      <a:pPr algn="l"/>
                      <a:r>
                        <a:rPr kumimoji="1" lang="ja-JP" altLang="en-US" sz="1300" b="1" kern="1200" dirty="0" smtClean="0">
                          <a:solidFill>
                            <a:schemeClr val="dk1"/>
                          </a:solidFill>
                          <a:latin typeface="+mj-ea"/>
                          <a:ea typeface="+mn-ea"/>
                          <a:cs typeface="+mn-cs"/>
                        </a:rPr>
                        <a:t>・（イ）乳がんの予防啓発活動</a:t>
                      </a:r>
                      <a:endParaRPr kumimoji="1" lang="en-US" altLang="ja-JP" sz="1300" b="1" kern="1200" dirty="0" smtClean="0">
                        <a:solidFill>
                          <a:schemeClr val="dk1"/>
                        </a:solidFill>
                        <a:latin typeface="+mj-ea"/>
                        <a:ea typeface="+mn-ea"/>
                        <a:cs typeface="+mn-cs"/>
                      </a:endParaRPr>
                    </a:p>
                  </a:txBody>
                  <a:tcPr/>
                </a:tc>
                <a:extLst>
                  <a:ext uri="{0D108BD9-81ED-4DB2-BD59-A6C34878D82A}">
                    <a16:rowId xmlns:a16="http://schemas.microsoft.com/office/drawing/2014/main" xmlns="" val="10002"/>
                  </a:ext>
                </a:extLst>
              </a:tr>
              <a:tr h="277295">
                <a:tc>
                  <a:txBody>
                    <a:bodyPr/>
                    <a:lstStyle/>
                    <a:p>
                      <a:pPr algn="r" fontAlgn="ctr"/>
                      <a:r>
                        <a:rPr lang="ja-JP" altLang="en-US" sz="1800" b="1" u="none" strike="noStrike" dirty="0">
                          <a:effectLst/>
                          <a:latin typeface="+mj-ea"/>
                          <a:ea typeface="+mj-ea"/>
                        </a:rPr>
                        <a:t>（低）</a:t>
                      </a:r>
                      <a:r>
                        <a:rPr lang="en-US" altLang="ja-JP" sz="1800" b="1" u="none" strike="noStrike" dirty="0">
                          <a:solidFill>
                            <a:srgbClr val="FF0000"/>
                          </a:solidFill>
                          <a:effectLst/>
                          <a:latin typeface="+mj-ea"/>
                          <a:ea typeface="+mj-ea"/>
                        </a:rPr>
                        <a:t>×</a:t>
                      </a:r>
                      <a:endParaRPr lang="en-US" altLang="ja-JP" sz="1800" b="1" i="0" u="none" strike="noStrike" dirty="0">
                        <a:solidFill>
                          <a:srgbClr val="FF0000"/>
                        </a:solidFill>
                        <a:effectLst/>
                        <a:latin typeface="+mj-ea"/>
                        <a:ea typeface="+mj-ea"/>
                      </a:endParaRPr>
                    </a:p>
                  </a:txBody>
                  <a:tcPr marL="9525" marR="9525" marT="9525" marB="0" anchor="ctr">
                    <a:solidFill>
                      <a:schemeClr val="accent1">
                        <a:lumMod val="60000"/>
                        <a:lumOff val="40000"/>
                      </a:schemeClr>
                    </a:solidFill>
                  </a:tcPr>
                </a:tc>
                <a:tc>
                  <a:txBody>
                    <a:bodyPr/>
                    <a:lstStyle/>
                    <a:p>
                      <a:endParaRPr kumimoji="1" lang="ja-JP" altLang="en-US" sz="1300"/>
                    </a:p>
                  </a:txBody>
                  <a:tcPr/>
                </a:tc>
                <a:tc>
                  <a:txBody>
                    <a:bodyPr/>
                    <a:lstStyle/>
                    <a:p>
                      <a:endParaRPr kumimoji="1" lang="ja-JP" altLang="en-US" sz="1300" dirty="0"/>
                    </a:p>
                  </a:txBody>
                  <a:tcPr/>
                </a:tc>
                <a:tc>
                  <a:txBody>
                    <a:bodyPr/>
                    <a:lstStyle/>
                    <a:p>
                      <a:endParaRPr kumimoji="1" lang="ja-JP" altLang="en-US" sz="1300" dirty="0"/>
                    </a:p>
                  </a:txBody>
                  <a:tcPr/>
                </a:tc>
                <a:extLst>
                  <a:ext uri="{0D108BD9-81ED-4DB2-BD59-A6C34878D82A}">
                    <a16:rowId xmlns:a16="http://schemas.microsoft.com/office/drawing/2014/main" xmlns="" val="10003"/>
                  </a:ext>
                </a:extLst>
              </a:tr>
            </a:tbl>
          </a:graphicData>
        </a:graphic>
      </p:graphicFrame>
      <p:sp>
        <p:nvSpPr>
          <p:cNvPr id="6" name="正方形/長方形 5"/>
          <p:cNvSpPr/>
          <p:nvPr/>
        </p:nvSpPr>
        <p:spPr>
          <a:xfrm>
            <a:off x="251520" y="1484784"/>
            <a:ext cx="8640960" cy="5328592"/>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534016" y="1541055"/>
            <a:ext cx="8064896" cy="1599912"/>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j-ea"/>
                <a:ea typeface="+mj-ea"/>
              </a:rPr>
              <a:t>　　　　態度 </a:t>
            </a:r>
            <a:r>
              <a:rPr kumimoji="1" lang="ja-JP" altLang="en-US" sz="2000" b="1" dirty="0">
                <a:solidFill>
                  <a:schemeClr val="bg1"/>
                </a:solidFill>
                <a:latin typeface="+mj-ea"/>
                <a:ea typeface="+mj-ea"/>
              </a:rPr>
              <a:t>高</a:t>
            </a:r>
            <a:r>
              <a:rPr kumimoji="1" lang="ja-JP" altLang="en-US" dirty="0">
                <a:solidFill>
                  <a:srgbClr val="FF0000"/>
                </a:solidFill>
                <a:latin typeface="+mj-ea"/>
                <a:ea typeface="+mj-ea"/>
              </a:rPr>
              <a:t>●</a:t>
            </a:r>
            <a:r>
              <a:rPr kumimoji="1" lang="en-US" altLang="ja-JP" dirty="0">
                <a:latin typeface="+mn-ea"/>
              </a:rPr>
              <a:t>× </a:t>
            </a:r>
            <a:r>
              <a:rPr lang="ja-JP" altLang="en-US" dirty="0">
                <a:latin typeface="+mj-ea"/>
                <a:ea typeface="+mj-ea"/>
              </a:rPr>
              <a:t>適合度 </a:t>
            </a:r>
            <a:r>
              <a:rPr lang="ja-JP" altLang="en-US" sz="2000" b="1" dirty="0">
                <a:latin typeface="+mj-ea"/>
                <a:ea typeface="+mj-ea"/>
              </a:rPr>
              <a:t>高</a:t>
            </a:r>
            <a:r>
              <a:rPr lang="ja-JP" altLang="en-US" dirty="0">
                <a:solidFill>
                  <a:srgbClr val="0070C0"/>
                </a:solidFill>
                <a:latin typeface="+mj-ea"/>
                <a:ea typeface="+mj-ea"/>
              </a:rPr>
              <a:t>●</a:t>
            </a:r>
            <a:endParaRPr kumimoji="1" lang="en-US" altLang="ja-JP" dirty="0">
              <a:solidFill>
                <a:srgbClr val="0070C0"/>
              </a:solidFill>
              <a:latin typeface="+mj-ea"/>
              <a:ea typeface="+mj-ea"/>
            </a:endParaRPr>
          </a:p>
          <a:p>
            <a:r>
              <a:rPr kumimoji="1" lang="ja-JP" altLang="en-US" dirty="0">
                <a:latin typeface="+mj-ea"/>
                <a:ea typeface="+mj-ea"/>
              </a:rPr>
              <a:t>　　　　態度 </a:t>
            </a:r>
            <a:r>
              <a:rPr kumimoji="1" lang="ja-JP" altLang="en-US" sz="2000" b="1" dirty="0">
                <a:solidFill>
                  <a:schemeClr val="bg1"/>
                </a:solidFill>
                <a:latin typeface="+mj-ea"/>
                <a:ea typeface="+mj-ea"/>
              </a:rPr>
              <a:t>高</a:t>
            </a:r>
            <a:r>
              <a:rPr kumimoji="1" lang="ja-JP" altLang="en-US" dirty="0">
                <a:solidFill>
                  <a:srgbClr val="FF0000"/>
                </a:solidFill>
                <a:latin typeface="+mj-ea"/>
                <a:ea typeface="+mj-ea"/>
              </a:rPr>
              <a:t>●</a:t>
            </a:r>
            <a:r>
              <a:rPr kumimoji="1" lang="en-US" altLang="ja-JP" dirty="0">
                <a:latin typeface="+mn-ea"/>
              </a:rPr>
              <a:t>× </a:t>
            </a:r>
            <a:r>
              <a:rPr lang="ja-JP" altLang="en-US" dirty="0">
                <a:latin typeface="+mj-ea"/>
                <a:ea typeface="+mj-ea"/>
              </a:rPr>
              <a:t>適合度 </a:t>
            </a:r>
            <a:r>
              <a:rPr lang="ja-JP" altLang="en-US" sz="2000" b="1" dirty="0">
                <a:latin typeface="+mj-ea"/>
                <a:ea typeface="+mj-ea"/>
              </a:rPr>
              <a:t>中</a:t>
            </a:r>
            <a:r>
              <a:rPr lang="ja-JP" altLang="en-US" dirty="0">
                <a:solidFill>
                  <a:srgbClr val="0070C0"/>
                </a:solidFill>
                <a:latin typeface="+mj-ea"/>
                <a:ea typeface="+mj-ea"/>
              </a:rPr>
              <a:t>▲</a:t>
            </a:r>
            <a:endParaRPr kumimoji="1" lang="en-US" altLang="ja-JP" dirty="0">
              <a:solidFill>
                <a:srgbClr val="0070C0"/>
              </a:solidFill>
              <a:latin typeface="+mj-ea"/>
              <a:ea typeface="+mj-ea"/>
            </a:endParaRPr>
          </a:p>
          <a:p>
            <a:r>
              <a:rPr lang="ja-JP" altLang="en-US" dirty="0">
                <a:latin typeface="+mj-ea"/>
                <a:ea typeface="+mj-ea"/>
              </a:rPr>
              <a:t>　　　　態度 </a:t>
            </a:r>
            <a:r>
              <a:rPr lang="ja-JP" altLang="en-US" sz="2000" b="1" dirty="0">
                <a:solidFill>
                  <a:schemeClr val="bg1"/>
                </a:solidFill>
                <a:latin typeface="+mj-ea"/>
                <a:ea typeface="+mj-ea"/>
              </a:rPr>
              <a:t>中</a:t>
            </a:r>
            <a:r>
              <a:rPr lang="ja-JP" altLang="en-US" dirty="0">
                <a:solidFill>
                  <a:srgbClr val="FF0000"/>
                </a:solidFill>
                <a:latin typeface="+mj-ea"/>
                <a:ea typeface="+mj-ea"/>
              </a:rPr>
              <a:t>▲</a:t>
            </a:r>
            <a:r>
              <a:rPr lang="en-US" altLang="ja-JP" dirty="0">
                <a:latin typeface="+mn-ea"/>
              </a:rPr>
              <a:t>× </a:t>
            </a:r>
            <a:r>
              <a:rPr lang="ja-JP" altLang="en-US" dirty="0">
                <a:latin typeface="+mj-ea"/>
                <a:ea typeface="+mj-ea"/>
              </a:rPr>
              <a:t>適合度 </a:t>
            </a:r>
            <a:r>
              <a:rPr lang="ja-JP" altLang="en-US" sz="2000" b="1" dirty="0">
                <a:latin typeface="+mj-ea"/>
                <a:ea typeface="+mj-ea"/>
              </a:rPr>
              <a:t>中</a:t>
            </a:r>
            <a:r>
              <a:rPr lang="ja-JP" altLang="en-US" dirty="0">
                <a:solidFill>
                  <a:srgbClr val="0070C0"/>
                </a:solidFill>
                <a:latin typeface="+mj-ea"/>
                <a:ea typeface="+mj-ea"/>
              </a:rPr>
              <a:t>▲</a:t>
            </a:r>
            <a:endParaRPr lang="en-US" altLang="ja-JP" dirty="0">
              <a:solidFill>
                <a:srgbClr val="0070C0"/>
              </a:solidFill>
              <a:latin typeface="+mj-ea"/>
              <a:ea typeface="+mj-ea"/>
            </a:endParaRPr>
          </a:p>
          <a:p>
            <a:r>
              <a:rPr lang="ja-JP" altLang="en-US" dirty="0">
                <a:latin typeface="+mj-ea"/>
                <a:ea typeface="+mj-ea"/>
              </a:rPr>
              <a:t>　　　　態度 </a:t>
            </a:r>
            <a:r>
              <a:rPr lang="ja-JP" altLang="en-US" sz="2000" b="1">
                <a:latin typeface="+mj-ea"/>
                <a:ea typeface="+mj-ea"/>
              </a:rPr>
              <a:t>中</a:t>
            </a:r>
            <a:r>
              <a:rPr lang="ja-JP" altLang="en-US">
                <a:solidFill>
                  <a:srgbClr val="FF0000"/>
                </a:solidFill>
                <a:latin typeface="+mj-ea"/>
                <a:ea typeface="+mj-ea"/>
              </a:rPr>
              <a:t>▲</a:t>
            </a:r>
            <a:r>
              <a:rPr lang="en-US" altLang="ja-JP" dirty="0">
                <a:latin typeface="+mn-ea"/>
              </a:rPr>
              <a:t>× </a:t>
            </a:r>
            <a:r>
              <a:rPr lang="ja-JP" altLang="en-US">
                <a:latin typeface="+mj-ea"/>
                <a:ea typeface="+mj-ea"/>
              </a:rPr>
              <a:t>適合度 </a:t>
            </a:r>
            <a:r>
              <a:rPr lang="ja-JP" altLang="en-US" b="1">
                <a:latin typeface="+mj-ea"/>
                <a:ea typeface="+mj-ea"/>
              </a:rPr>
              <a:t>低</a:t>
            </a:r>
            <a:r>
              <a:rPr lang="en-US" altLang="ja-JP" b="1" dirty="0">
                <a:solidFill>
                  <a:srgbClr val="0070C0"/>
                </a:solidFill>
                <a:latin typeface="HGP創英角ｺﾞｼｯｸUB" panose="020B0900000000000000" pitchFamily="50" charset="-128"/>
                <a:ea typeface="HGP創英角ｺﾞｼｯｸUB" panose="020B0900000000000000" pitchFamily="50" charset="-128"/>
              </a:rPr>
              <a:t>×</a:t>
            </a:r>
            <a:endParaRPr kumimoji="1" lang="ja-JP" altLang="en-US" dirty="0">
              <a:solidFill>
                <a:srgbClr val="0070C0"/>
              </a:solidFill>
              <a:latin typeface="HGP創英角ｺﾞｼｯｸUB" panose="020B0900000000000000" pitchFamily="50" charset="-128"/>
              <a:ea typeface="HGP創英角ｺﾞｼｯｸUB" panose="020B0900000000000000" pitchFamily="50" charset="-128"/>
            </a:endParaRPr>
          </a:p>
        </p:txBody>
      </p:sp>
      <p:sp>
        <p:nvSpPr>
          <p:cNvPr id="8" name="角丸四角形 7"/>
          <p:cNvSpPr/>
          <p:nvPr/>
        </p:nvSpPr>
        <p:spPr>
          <a:xfrm>
            <a:off x="539552" y="3789040"/>
            <a:ext cx="8064896"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mj-ea"/>
                <a:ea typeface="+mj-ea"/>
              </a:rPr>
              <a:t>適合度と態度には関係性があるのではないか</a:t>
            </a:r>
            <a:endParaRPr kumimoji="1" lang="ja-JP" altLang="en-US" sz="2800" dirty="0">
              <a:latin typeface="+mj-ea"/>
              <a:ea typeface="+mj-ea"/>
            </a:endParaRPr>
          </a:p>
        </p:txBody>
      </p:sp>
      <p:sp>
        <p:nvSpPr>
          <p:cNvPr id="9" name="下矢印 8"/>
          <p:cNvSpPr/>
          <p:nvPr/>
        </p:nvSpPr>
        <p:spPr>
          <a:xfrm>
            <a:off x="4067944" y="3223580"/>
            <a:ext cx="1008112" cy="504056"/>
          </a:xfrm>
          <a:prstGeom prst="downArrow">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中かっこ 10"/>
          <p:cNvSpPr/>
          <p:nvPr/>
        </p:nvSpPr>
        <p:spPr>
          <a:xfrm>
            <a:off x="4211960" y="1836956"/>
            <a:ext cx="288032" cy="1008112"/>
          </a:xfrm>
          <a:prstGeom prst="righ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p:cNvSpPr txBox="1"/>
          <p:nvPr/>
        </p:nvSpPr>
        <p:spPr>
          <a:xfrm>
            <a:off x="5042520" y="2110179"/>
            <a:ext cx="2927404" cy="461665"/>
          </a:xfrm>
          <a:prstGeom prst="rect">
            <a:avLst/>
          </a:prstGeom>
          <a:noFill/>
        </p:spPr>
        <p:txBody>
          <a:bodyPr wrap="none" rtlCol="0">
            <a:spAutoFit/>
          </a:bodyPr>
          <a:lstStyle/>
          <a:p>
            <a:r>
              <a:rPr lang="ja-JP" altLang="en-US" sz="2400" u="sng" dirty="0" smtClean="0">
                <a:solidFill>
                  <a:schemeClr val="bg1"/>
                </a:solidFill>
                <a:latin typeface="+mj-ea"/>
                <a:ea typeface="+mj-ea"/>
              </a:rPr>
              <a:t>この</a:t>
            </a:r>
            <a:r>
              <a:rPr lang="en-US" altLang="ja-JP" sz="2400" u="sng" dirty="0" smtClean="0">
                <a:solidFill>
                  <a:schemeClr val="bg1"/>
                </a:solidFill>
                <a:latin typeface="+mj-ea"/>
                <a:ea typeface="+mj-ea"/>
              </a:rPr>
              <a:t>4</a:t>
            </a:r>
            <a:r>
              <a:rPr lang="ja-JP" altLang="en-US" sz="2400" u="sng" dirty="0" smtClean="0">
                <a:solidFill>
                  <a:schemeClr val="bg1"/>
                </a:solidFill>
                <a:latin typeface="+mj-ea"/>
                <a:ea typeface="+mj-ea"/>
              </a:rPr>
              <a:t>通りだけが存在</a:t>
            </a:r>
            <a:endParaRPr kumimoji="1" lang="ja-JP" altLang="en-US" sz="2400" u="sng" dirty="0">
              <a:solidFill>
                <a:schemeClr val="bg1"/>
              </a:solidFill>
              <a:latin typeface="+mj-ea"/>
              <a:ea typeface="+mj-ea"/>
            </a:endParaRPr>
          </a:p>
        </p:txBody>
      </p:sp>
      <p:sp>
        <p:nvSpPr>
          <p:cNvPr id="7" name="日付プレースホルダー 6"/>
          <p:cNvSpPr>
            <a:spLocks noGrp="1"/>
          </p:cNvSpPr>
          <p:nvPr>
            <p:ph type="dt" sz="half" idx="10"/>
          </p:nvPr>
        </p:nvSpPr>
        <p:spPr/>
        <p:txBody>
          <a:bodyPr/>
          <a:lstStyle/>
          <a:p>
            <a:fld id="{A3E51D72-5EDE-414D-91DB-E0FB2B938425}" type="datetime1">
              <a:rPr kumimoji="1" lang="ja-JP" altLang="en-US" smtClean="0"/>
              <a:t>2015/9/2</a:t>
            </a:fld>
            <a:endParaRPr kumimoji="1" lang="ja-JP" altLang="en-US"/>
          </a:p>
        </p:txBody>
      </p:sp>
    </p:spTree>
    <p:extLst>
      <p:ext uri="{BB962C8B-B14F-4D97-AF65-F5344CB8AC3E}">
        <p14:creationId xmlns:p14="http://schemas.microsoft.com/office/powerpoint/2010/main" val="3592672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結果からの考察</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33</a:t>
            </a:fld>
            <a:endParaRPr kumimoji="1" lang="ja-JP" altLang="en-US"/>
          </a:p>
        </p:txBody>
      </p:sp>
      <p:sp>
        <p:nvSpPr>
          <p:cNvPr id="4" name="コンテンツ プレースホルダー 3"/>
          <p:cNvSpPr>
            <a:spLocks noGrp="1"/>
          </p:cNvSpPr>
          <p:nvPr>
            <p:ph sz="quarter" idx="1"/>
          </p:nvPr>
        </p:nvSpPr>
        <p:spPr/>
        <p:txBody>
          <a:bodyPr/>
          <a:lstStyle/>
          <a:p>
            <a:r>
              <a:rPr lang="ja-JP" altLang="en-US" dirty="0">
                <a:latin typeface="+mj-ea"/>
                <a:ea typeface="+mj-ea"/>
              </a:rPr>
              <a:t>コーズとブランドのペアを３０個提示したなか、６割以上の１９個で</a:t>
            </a:r>
            <a:r>
              <a:rPr lang="ja-JP" altLang="en-US" u="sng" dirty="0">
                <a:latin typeface="+mj-ea"/>
                <a:ea typeface="+mj-ea"/>
              </a:rPr>
              <a:t>コーズとブランドの適合度がブランドへの態度に影響を与えている</a:t>
            </a:r>
            <a:r>
              <a:rPr lang="ja-JP" altLang="en-US" dirty="0">
                <a:latin typeface="+mj-ea"/>
                <a:ea typeface="+mj-ea"/>
              </a:rPr>
              <a:t>、という結果になった（別紙参照）</a:t>
            </a:r>
            <a:endParaRPr lang="en-US" altLang="ja-JP" dirty="0">
              <a:latin typeface="+mj-ea"/>
              <a:ea typeface="+mj-ea"/>
            </a:endParaRPr>
          </a:p>
          <a:p>
            <a:pPr marL="0" indent="0">
              <a:buNone/>
            </a:pPr>
            <a:r>
              <a:rPr kumimoji="1" lang="ja-JP" altLang="en-US" dirty="0" smtClean="0">
                <a:latin typeface="+mj-ea"/>
                <a:ea typeface="+mj-ea"/>
              </a:rPr>
              <a:t>　</a:t>
            </a:r>
            <a:endParaRPr kumimoji="1" lang="en-US" altLang="ja-JP" dirty="0" smtClean="0">
              <a:latin typeface="+mj-ea"/>
              <a:ea typeface="+mj-ea"/>
            </a:endParaRPr>
          </a:p>
          <a:p>
            <a:pPr marL="0" indent="0">
              <a:buNone/>
            </a:pPr>
            <a:r>
              <a:rPr kumimoji="1" lang="ja-JP" altLang="en-US" dirty="0" smtClean="0">
                <a:latin typeface="+mj-ea"/>
                <a:ea typeface="+mj-ea"/>
              </a:rPr>
              <a:t>⇒先行研究（３）（４）の結論に近い結果となった</a:t>
            </a:r>
            <a:endParaRPr kumimoji="1" lang="en-US" altLang="ja-JP" dirty="0" smtClean="0">
              <a:latin typeface="+mj-ea"/>
              <a:ea typeface="+mj-ea"/>
            </a:endParaRPr>
          </a:p>
          <a:p>
            <a:pPr marL="0" indent="0">
              <a:buNone/>
            </a:pPr>
            <a:r>
              <a:rPr lang="ja-JP" altLang="en-US" dirty="0" smtClean="0">
                <a:latin typeface="+mj-ea"/>
                <a:ea typeface="+mj-ea"/>
              </a:rPr>
              <a:t>⇒矛盾する先行研究（１）（２）との相違点はどこにあるのだろうか。</a:t>
            </a:r>
            <a:endParaRPr kumimoji="1" lang="ja-JP" altLang="en-US" dirty="0">
              <a:latin typeface="+mj-ea"/>
              <a:ea typeface="+mj-ea"/>
            </a:endParaRPr>
          </a:p>
        </p:txBody>
      </p:sp>
      <p:sp>
        <p:nvSpPr>
          <p:cNvPr id="5" name="日付プレースホルダー 4"/>
          <p:cNvSpPr>
            <a:spLocks noGrp="1"/>
          </p:cNvSpPr>
          <p:nvPr>
            <p:ph type="dt" sz="half" idx="10"/>
          </p:nvPr>
        </p:nvSpPr>
        <p:spPr/>
        <p:txBody>
          <a:bodyPr/>
          <a:lstStyle/>
          <a:p>
            <a:fld id="{AD73F037-C659-4504-9547-98444D8D73A3}" type="datetime1">
              <a:rPr kumimoji="1" lang="ja-JP" altLang="en-US" smtClean="0"/>
              <a:t>2015/9/2</a:t>
            </a:fld>
            <a:endParaRPr kumimoji="1" lang="ja-JP" altLang="en-US"/>
          </a:p>
        </p:txBody>
      </p:sp>
    </p:spTree>
    <p:extLst>
      <p:ext uri="{BB962C8B-B14F-4D97-AF65-F5344CB8AC3E}">
        <p14:creationId xmlns:p14="http://schemas.microsoft.com/office/powerpoint/2010/main" val="12580796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34</a:t>
            </a:fld>
            <a:endParaRPr kumimoji="1" lang="ja-JP" altLang="en-US"/>
          </a:p>
        </p:txBody>
      </p:sp>
      <p:sp>
        <p:nvSpPr>
          <p:cNvPr id="5" name="角丸四角形 4"/>
          <p:cNvSpPr/>
          <p:nvPr/>
        </p:nvSpPr>
        <p:spPr>
          <a:xfrm>
            <a:off x="971600" y="2492896"/>
            <a:ext cx="7344816"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latin typeface="+mj-ea"/>
                <a:ea typeface="+mj-ea"/>
              </a:rPr>
              <a:t>どのような場合に、コーズブランド適合度が</a:t>
            </a:r>
            <a:endParaRPr kumimoji="1" lang="en-US" altLang="ja-JP" sz="2400" dirty="0" smtClean="0">
              <a:latin typeface="+mj-ea"/>
              <a:ea typeface="+mj-ea"/>
            </a:endParaRPr>
          </a:p>
          <a:p>
            <a:pPr algn="ctr"/>
            <a:r>
              <a:rPr lang="ja-JP" altLang="en-US" sz="2400" dirty="0">
                <a:latin typeface="+mj-ea"/>
                <a:ea typeface="+mj-ea"/>
              </a:rPr>
              <a:t>消費者の</a:t>
            </a:r>
            <a:r>
              <a:rPr lang="ja-JP" altLang="en-US" sz="2400" dirty="0" smtClean="0">
                <a:latin typeface="+mj-ea"/>
                <a:ea typeface="+mj-ea"/>
              </a:rPr>
              <a:t>ブランドへの</a:t>
            </a:r>
            <a:r>
              <a:rPr kumimoji="1" lang="ja-JP" altLang="en-US" sz="2400" dirty="0" smtClean="0">
                <a:latin typeface="+mj-ea"/>
                <a:ea typeface="+mj-ea"/>
              </a:rPr>
              <a:t>態度に影響をあたえるのかを</a:t>
            </a:r>
            <a:endParaRPr kumimoji="1" lang="en-US" altLang="ja-JP" sz="2400" dirty="0" smtClean="0">
              <a:latin typeface="+mj-ea"/>
              <a:ea typeface="+mj-ea"/>
            </a:endParaRPr>
          </a:p>
          <a:p>
            <a:pPr algn="ctr"/>
            <a:r>
              <a:rPr kumimoji="1" lang="ja-JP" altLang="en-US" sz="2400" dirty="0" smtClean="0">
                <a:latin typeface="+mj-ea"/>
                <a:ea typeface="+mj-ea"/>
              </a:rPr>
              <a:t>明らかにする</a:t>
            </a:r>
            <a:endParaRPr kumimoji="1" lang="ja-JP" altLang="en-US" sz="2400" dirty="0">
              <a:latin typeface="+mj-ea"/>
              <a:ea typeface="+mj-ea"/>
            </a:endParaRPr>
          </a:p>
        </p:txBody>
      </p:sp>
      <p:sp>
        <p:nvSpPr>
          <p:cNvPr id="4" name="日付プレースホルダー 3"/>
          <p:cNvSpPr>
            <a:spLocks noGrp="1"/>
          </p:cNvSpPr>
          <p:nvPr>
            <p:ph type="dt" sz="half" idx="10"/>
          </p:nvPr>
        </p:nvSpPr>
        <p:spPr/>
        <p:txBody>
          <a:bodyPr/>
          <a:lstStyle/>
          <a:p>
            <a:fld id="{16601240-DC1D-41BC-AEF5-48EA9B413B74}" type="datetime1">
              <a:rPr kumimoji="1" lang="ja-JP" altLang="en-US" smtClean="0"/>
              <a:t>2015/9/2</a:t>
            </a:fld>
            <a:endParaRPr kumimoji="1" lang="ja-JP" altLang="en-US"/>
          </a:p>
        </p:txBody>
      </p:sp>
    </p:spTree>
    <p:extLst>
      <p:ext uri="{BB962C8B-B14F-4D97-AF65-F5344CB8AC3E}">
        <p14:creationId xmlns:p14="http://schemas.microsoft.com/office/powerpoint/2010/main" val="14115818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35</a:t>
            </a:fld>
            <a:endParaRPr kumimoji="1" lang="ja-JP" altLang="en-US"/>
          </a:p>
        </p:txBody>
      </p:sp>
      <p:sp>
        <p:nvSpPr>
          <p:cNvPr id="4" name="コンテンツ プレースホルダー 3"/>
          <p:cNvSpPr>
            <a:spLocks noGrp="1"/>
          </p:cNvSpPr>
          <p:nvPr>
            <p:ph sz="quarter" idx="1"/>
          </p:nvPr>
        </p:nvSpPr>
        <p:spPr/>
        <p:txBody>
          <a:bodyPr/>
          <a:lstStyle/>
          <a:p>
            <a:r>
              <a:rPr kumimoji="1" lang="en-US" altLang="ja-JP" dirty="0" smtClean="0">
                <a:latin typeface="+mj-ea"/>
                <a:ea typeface="+mj-ea"/>
              </a:rPr>
              <a:t>Lafferty</a:t>
            </a:r>
            <a:r>
              <a:rPr kumimoji="1" lang="ja-JP" altLang="en-US" dirty="0" smtClean="0">
                <a:latin typeface="+mj-ea"/>
                <a:ea typeface="+mj-ea"/>
              </a:rPr>
              <a:t>（２００９）の調査と、本研究の事前調査における主な相違点（内容以外）</a:t>
            </a:r>
            <a:endParaRPr kumimoji="1" lang="ja-JP" altLang="en-US" dirty="0">
              <a:latin typeface="+mj-ea"/>
              <a:ea typeface="+mj-ea"/>
            </a:endParaRPr>
          </a:p>
        </p:txBody>
      </p:sp>
      <p:graphicFrame>
        <p:nvGraphicFramePr>
          <p:cNvPr id="6" name="表 5"/>
          <p:cNvGraphicFramePr>
            <a:graphicFrameLocks noGrp="1"/>
          </p:cNvGraphicFramePr>
          <p:nvPr>
            <p:extLst>
              <p:ext uri="{D42A27DB-BD31-4B8C-83A1-F6EECF244321}">
                <p14:modId xmlns:p14="http://schemas.microsoft.com/office/powerpoint/2010/main" val="2972441044"/>
              </p:ext>
            </p:extLst>
          </p:nvPr>
        </p:nvGraphicFramePr>
        <p:xfrm>
          <a:off x="1043608" y="2780928"/>
          <a:ext cx="7128792" cy="3168353"/>
        </p:xfrm>
        <a:graphic>
          <a:graphicData uri="http://schemas.openxmlformats.org/drawingml/2006/table">
            <a:tbl>
              <a:tblPr firstRow="1" bandRow="1">
                <a:tableStyleId>{5C22544A-7EE6-4342-B048-85BDC9FD1C3A}</a:tableStyleId>
              </a:tblPr>
              <a:tblGrid>
                <a:gridCol w="1684154">
                  <a:extLst>
                    <a:ext uri="{9D8B030D-6E8A-4147-A177-3AD203B41FA5}">
                      <a16:colId xmlns:a16="http://schemas.microsoft.com/office/drawing/2014/main" xmlns="" val="20000"/>
                    </a:ext>
                  </a:extLst>
                </a:gridCol>
                <a:gridCol w="2526230">
                  <a:extLst>
                    <a:ext uri="{9D8B030D-6E8A-4147-A177-3AD203B41FA5}">
                      <a16:colId xmlns:a16="http://schemas.microsoft.com/office/drawing/2014/main" xmlns="" val="20001"/>
                    </a:ext>
                  </a:extLst>
                </a:gridCol>
                <a:gridCol w="2918408">
                  <a:extLst>
                    <a:ext uri="{9D8B030D-6E8A-4147-A177-3AD203B41FA5}">
                      <a16:colId xmlns:a16="http://schemas.microsoft.com/office/drawing/2014/main" xmlns="" val="20002"/>
                    </a:ext>
                  </a:extLst>
                </a:gridCol>
              </a:tblGrid>
              <a:tr h="553325">
                <a:tc>
                  <a:txBody>
                    <a:bodyPr/>
                    <a:lstStyle/>
                    <a:p>
                      <a:endParaRPr kumimoji="1" lang="ja-JP" altLang="en-US" sz="2000" dirty="0">
                        <a:latin typeface="+mj-ea"/>
                        <a:ea typeface="+mj-ea"/>
                      </a:endParaRPr>
                    </a:p>
                  </a:txBody>
                  <a:tcPr/>
                </a:tc>
                <a:tc>
                  <a:txBody>
                    <a:bodyPr/>
                    <a:lstStyle/>
                    <a:p>
                      <a:r>
                        <a:rPr kumimoji="1" lang="en-US" altLang="ja-JP" sz="2000" dirty="0" smtClean="0">
                          <a:latin typeface="+mj-ea"/>
                          <a:ea typeface="+mj-ea"/>
                        </a:rPr>
                        <a:t>Lafferty(2009</a:t>
                      </a:r>
                      <a:r>
                        <a:rPr kumimoji="1" lang="ja-JP" altLang="en-US" sz="2000" dirty="0" smtClean="0">
                          <a:latin typeface="+mj-ea"/>
                          <a:ea typeface="+mj-ea"/>
                        </a:rPr>
                        <a:t>）</a:t>
                      </a:r>
                      <a:endParaRPr kumimoji="1" lang="ja-JP" altLang="en-US" sz="2000" dirty="0">
                        <a:latin typeface="+mj-ea"/>
                        <a:ea typeface="+mj-ea"/>
                      </a:endParaRPr>
                    </a:p>
                  </a:txBody>
                  <a:tcPr/>
                </a:tc>
                <a:tc>
                  <a:txBody>
                    <a:bodyPr/>
                    <a:lstStyle/>
                    <a:p>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553325">
                <a:tc>
                  <a:txBody>
                    <a:bodyPr/>
                    <a:lstStyle/>
                    <a:p>
                      <a:r>
                        <a:rPr kumimoji="1" lang="ja-JP" altLang="en-US" sz="2000" dirty="0" smtClean="0">
                          <a:latin typeface="+mj-ea"/>
                          <a:ea typeface="+mj-ea"/>
                        </a:rPr>
                        <a:t>対象国</a:t>
                      </a:r>
                      <a:endParaRPr kumimoji="1" lang="ja-JP" altLang="en-US" sz="2000" dirty="0">
                        <a:latin typeface="+mj-ea"/>
                        <a:ea typeface="+mj-ea"/>
                      </a:endParaRPr>
                    </a:p>
                  </a:txBody>
                  <a:tcPr/>
                </a:tc>
                <a:tc>
                  <a:txBody>
                    <a:bodyPr/>
                    <a:lstStyle/>
                    <a:p>
                      <a:r>
                        <a:rPr kumimoji="1" lang="ja-JP" altLang="en-US" sz="2000" dirty="0" smtClean="0">
                          <a:latin typeface="+mj-ea"/>
                          <a:ea typeface="+mj-ea"/>
                        </a:rPr>
                        <a:t>アメリカ</a:t>
                      </a:r>
                      <a:endParaRPr kumimoji="1" lang="ja-JP" altLang="en-US" sz="2000" dirty="0">
                        <a:latin typeface="+mj-ea"/>
                        <a:ea typeface="+mj-ea"/>
                      </a:endParaRPr>
                    </a:p>
                  </a:txBody>
                  <a:tcPr/>
                </a:tc>
                <a:tc>
                  <a:txBody>
                    <a:bodyPr/>
                    <a:lstStyle/>
                    <a:p>
                      <a:r>
                        <a:rPr kumimoji="1" lang="ja-JP" altLang="en-US" sz="2000" dirty="0" smtClean="0">
                          <a:latin typeface="+mj-ea"/>
                          <a:ea typeface="+mj-ea"/>
                        </a:rPr>
                        <a:t>日本</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553325">
                <a:tc>
                  <a:txBody>
                    <a:bodyPr/>
                    <a:lstStyle/>
                    <a:p>
                      <a:r>
                        <a:rPr kumimoji="1" lang="ja-JP" altLang="en-US" sz="2000" dirty="0" smtClean="0">
                          <a:latin typeface="+mj-ea"/>
                          <a:ea typeface="+mj-ea"/>
                        </a:rPr>
                        <a:t>対象年齢</a:t>
                      </a:r>
                      <a:endParaRPr kumimoji="1" lang="ja-JP" altLang="en-US" sz="2000" dirty="0">
                        <a:latin typeface="+mj-ea"/>
                        <a:ea typeface="+mj-ea"/>
                      </a:endParaRPr>
                    </a:p>
                  </a:txBody>
                  <a:tcPr/>
                </a:tc>
                <a:tc>
                  <a:txBody>
                    <a:bodyPr/>
                    <a:lstStyle/>
                    <a:p>
                      <a:r>
                        <a:rPr kumimoji="1" lang="ja-JP" altLang="en-US" sz="2000" dirty="0" smtClean="0">
                          <a:latin typeface="+mj-ea"/>
                          <a:ea typeface="+mj-ea"/>
                        </a:rPr>
                        <a:t>学生</a:t>
                      </a:r>
                      <a:endParaRPr kumimoji="1" lang="ja-JP" altLang="en-US" sz="2000" dirty="0">
                        <a:latin typeface="+mj-ea"/>
                        <a:ea typeface="+mj-ea"/>
                      </a:endParaRPr>
                    </a:p>
                  </a:txBody>
                  <a:tcPr/>
                </a:tc>
                <a:tc>
                  <a:txBody>
                    <a:bodyPr/>
                    <a:lstStyle/>
                    <a:p>
                      <a:r>
                        <a:rPr kumimoji="1" lang="ja-JP" altLang="en-US" sz="2000" dirty="0" smtClean="0">
                          <a:latin typeface="+mj-ea"/>
                          <a:ea typeface="+mj-ea"/>
                        </a:rPr>
                        <a:t>主に２０代</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955053">
                <a:tc>
                  <a:txBody>
                    <a:bodyPr/>
                    <a:lstStyle/>
                    <a:p>
                      <a:r>
                        <a:rPr kumimoji="1" lang="ja-JP" altLang="en-US" sz="2000" dirty="0" smtClean="0">
                          <a:latin typeface="+mj-ea"/>
                          <a:ea typeface="+mj-ea"/>
                        </a:rPr>
                        <a:t>人数</a:t>
                      </a:r>
                      <a:endParaRPr kumimoji="1" lang="ja-JP" altLang="en-US" sz="2000" dirty="0">
                        <a:latin typeface="+mj-ea"/>
                        <a:ea typeface="+mj-ea"/>
                      </a:endParaRPr>
                    </a:p>
                  </a:txBody>
                  <a:tcPr/>
                </a:tc>
                <a:tc>
                  <a:txBody>
                    <a:bodyPr/>
                    <a:lstStyle/>
                    <a:p>
                      <a:r>
                        <a:rPr kumimoji="1" lang="ja-JP" altLang="en-US" sz="2000" dirty="0" smtClean="0">
                          <a:latin typeface="+mj-ea"/>
                          <a:ea typeface="+mj-ea"/>
                        </a:rPr>
                        <a:t>１７０人</a:t>
                      </a:r>
                      <a:endParaRPr kumimoji="1" lang="ja-JP" altLang="en-US" sz="2000" dirty="0">
                        <a:latin typeface="+mj-ea"/>
                        <a:ea typeface="+mj-ea"/>
                      </a:endParaRPr>
                    </a:p>
                  </a:txBody>
                  <a:tcPr/>
                </a:tc>
                <a:tc>
                  <a:txBody>
                    <a:bodyPr/>
                    <a:lstStyle/>
                    <a:p>
                      <a:r>
                        <a:rPr kumimoji="1" lang="ja-JP" altLang="en-US" sz="2000" dirty="0" smtClean="0">
                          <a:latin typeface="+mj-ea"/>
                          <a:ea typeface="+mj-ea"/>
                        </a:rPr>
                        <a:t>５５人</a:t>
                      </a:r>
                      <a:endParaRPr kumimoji="1" lang="en-US" altLang="ja-JP" sz="2000" dirty="0" smtClean="0">
                        <a:latin typeface="+mj-ea"/>
                        <a:ea typeface="+mj-ea"/>
                      </a:endParaRPr>
                    </a:p>
                    <a:p>
                      <a:r>
                        <a:rPr kumimoji="1" lang="ja-JP" altLang="en-US" sz="2000" dirty="0" smtClean="0">
                          <a:latin typeface="+mj-ea"/>
                          <a:ea typeface="+mj-ea"/>
                        </a:rPr>
                        <a:t>（２１人</a:t>
                      </a:r>
                      <a:r>
                        <a:rPr kumimoji="1" lang="en-US" altLang="ja-JP" sz="2000" dirty="0" smtClean="0">
                          <a:latin typeface="+mj-ea"/>
                          <a:ea typeface="+mj-ea"/>
                        </a:rPr>
                        <a:t>,17</a:t>
                      </a:r>
                      <a:r>
                        <a:rPr kumimoji="1" lang="ja-JP" altLang="en-US" sz="2000" dirty="0" smtClean="0">
                          <a:latin typeface="+mj-ea"/>
                          <a:ea typeface="+mj-ea"/>
                        </a:rPr>
                        <a:t>人</a:t>
                      </a:r>
                      <a:r>
                        <a:rPr kumimoji="1" lang="en-US" altLang="ja-JP" sz="2000" dirty="0" smtClean="0">
                          <a:latin typeface="+mj-ea"/>
                          <a:ea typeface="+mj-ea"/>
                        </a:rPr>
                        <a:t>,</a:t>
                      </a:r>
                      <a:r>
                        <a:rPr kumimoji="1" lang="ja-JP" altLang="en-US" sz="2000" dirty="0" smtClean="0">
                          <a:latin typeface="+mj-ea"/>
                          <a:ea typeface="+mj-ea"/>
                        </a:rPr>
                        <a:t>１７人）</a:t>
                      </a:r>
                      <a:endParaRPr kumimoji="1" lang="ja-JP" altLang="en-US" sz="2000" dirty="0">
                        <a:latin typeface="+mj-ea"/>
                        <a:ea typeface="+mj-ea"/>
                      </a:endParaRPr>
                    </a:p>
                  </a:txBody>
                  <a:tcPr/>
                </a:tc>
                <a:extLst>
                  <a:ext uri="{0D108BD9-81ED-4DB2-BD59-A6C34878D82A}">
                    <a16:rowId xmlns:a16="http://schemas.microsoft.com/office/drawing/2014/main" xmlns="" val="10003"/>
                  </a:ext>
                </a:extLst>
              </a:tr>
              <a:tr h="553325">
                <a:tc>
                  <a:txBody>
                    <a:bodyPr/>
                    <a:lstStyle/>
                    <a:p>
                      <a:r>
                        <a:rPr kumimoji="1" lang="ja-JP" altLang="en-US" sz="2000" dirty="0" smtClean="0">
                          <a:latin typeface="+mj-ea"/>
                          <a:ea typeface="+mj-ea"/>
                        </a:rPr>
                        <a:t>調査方法</a:t>
                      </a:r>
                      <a:endParaRPr kumimoji="1" lang="ja-JP" altLang="en-US" sz="2000" dirty="0">
                        <a:latin typeface="+mj-ea"/>
                        <a:ea typeface="+mj-ea"/>
                      </a:endParaRPr>
                    </a:p>
                  </a:txBody>
                  <a:tcPr/>
                </a:tc>
                <a:tc>
                  <a:txBody>
                    <a:bodyPr/>
                    <a:lstStyle/>
                    <a:p>
                      <a:r>
                        <a:rPr kumimoji="1" lang="ja-JP" altLang="en-US" sz="2000" dirty="0" smtClean="0">
                          <a:latin typeface="+mj-ea"/>
                          <a:ea typeface="+mj-ea"/>
                        </a:rPr>
                        <a:t>不明</a:t>
                      </a:r>
                      <a:endParaRPr kumimoji="1" lang="ja-JP" altLang="en-US" sz="2000" dirty="0">
                        <a:latin typeface="+mj-ea"/>
                        <a:ea typeface="+mj-ea"/>
                      </a:endParaRPr>
                    </a:p>
                  </a:txBody>
                  <a:tcPr/>
                </a:tc>
                <a:tc>
                  <a:txBody>
                    <a:bodyPr/>
                    <a:lstStyle/>
                    <a:p>
                      <a:r>
                        <a:rPr kumimoji="1" lang="ja-JP" altLang="en-US" sz="2000" dirty="0" smtClean="0">
                          <a:latin typeface="+mj-ea"/>
                          <a:ea typeface="+mj-ea"/>
                        </a:rPr>
                        <a:t>インターネット</a:t>
                      </a:r>
                      <a:endParaRPr kumimoji="1" lang="ja-JP" altLang="en-US" sz="2000" dirty="0">
                        <a:latin typeface="+mj-ea"/>
                        <a:ea typeface="+mj-ea"/>
                      </a:endParaRPr>
                    </a:p>
                  </a:txBody>
                  <a:tcPr/>
                </a:tc>
                <a:extLst>
                  <a:ext uri="{0D108BD9-81ED-4DB2-BD59-A6C34878D82A}">
                    <a16:rowId xmlns:a16="http://schemas.microsoft.com/office/drawing/2014/main" xmlns="" val="10004"/>
                  </a:ext>
                </a:extLst>
              </a:tr>
            </a:tbl>
          </a:graphicData>
        </a:graphic>
      </p:graphicFrame>
      <p:sp>
        <p:nvSpPr>
          <p:cNvPr id="5" name="日付プレースホルダー 4"/>
          <p:cNvSpPr>
            <a:spLocks noGrp="1"/>
          </p:cNvSpPr>
          <p:nvPr>
            <p:ph type="dt" sz="half" idx="10"/>
          </p:nvPr>
        </p:nvSpPr>
        <p:spPr/>
        <p:txBody>
          <a:bodyPr/>
          <a:lstStyle/>
          <a:p>
            <a:fld id="{EA70D88A-2EF5-4351-A7E5-90C85D8E220E}" type="datetime1">
              <a:rPr kumimoji="1" lang="ja-JP" altLang="en-US" smtClean="0"/>
              <a:t>2015/9/2</a:t>
            </a:fld>
            <a:endParaRPr kumimoji="1" lang="ja-JP" altLang="en-US"/>
          </a:p>
        </p:txBody>
      </p:sp>
    </p:spTree>
    <p:extLst>
      <p:ext uri="{BB962C8B-B14F-4D97-AF65-F5344CB8AC3E}">
        <p14:creationId xmlns:p14="http://schemas.microsoft.com/office/powerpoint/2010/main" val="16414639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mj-ea"/>
              </a:rPr>
              <a:t>仮説導出</a:t>
            </a:r>
            <a:endParaRPr kumimoji="1" lang="ja-JP" altLang="en-US" dirty="0">
              <a:latin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36</a:t>
            </a:fld>
            <a:endParaRPr kumimoji="1" lang="ja-JP" altLang="en-US"/>
          </a:p>
        </p:txBody>
      </p:sp>
      <p:sp>
        <p:nvSpPr>
          <p:cNvPr id="4" name="コンテンツ プレースホルダー 3"/>
          <p:cNvSpPr>
            <a:spLocks noGrp="1"/>
          </p:cNvSpPr>
          <p:nvPr>
            <p:ph sz="quarter" idx="1"/>
          </p:nvPr>
        </p:nvSpPr>
        <p:spPr/>
        <p:txBody>
          <a:bodyPr/>
          <a:lstStyle/>
          <a:p>
            <a:r>
              <a:rPr lang="en-US" altLang="ja-JP" dirty="0">
                <a:latin typeface="+mj-ea"/>
                <a:ea typeface="+mj-ea"/>
              </a:rPr>
              <a:t>Lafferty</a:t>
            </a:r>
            <a:r>
              <a:rPr lang="ja-JP" altLang="en-US" dirty="0">
                <a:latin typeface="+mj-ea"/>
                <a:ea typeface="+mj-ea"/>
              </a:rPr>
              <a:t>（２００９）</a:t>
            </a:r>
            <a:r>
              <a:rPr lang="ja-JP" altLang="en-US" dirty="0" smtClean="0">
                <a:latin typeface="+mj-ea"/>
                <a:ea typeface="+mj-ea"/>
              </a:rPr>
              <a:t>の調査</a:t>
            </a:r>
            <a:r>
              <a:rPr lang="ja-JP" altLang="en-US" dirty="0">
                <a:latin typeface="+mj-ea"/>
                <a:ea typeface="+mj-ea"/>
              </a:rPr>
              <a:t>と、本研究の事前調査に</a:t>
            </a:r>
            <a:r>
              <a:rPr lang="ja-JP" altLang="en-US" dirty="0" smtClean="0">
                <a:latin typeface="+mj-ea"/>
                <a:ea typeface="+mj-ea"/>
              </a:rPr>
              <a:t>おける主な相違点</a:t>
            </a:r>
            <a:r>
              <a:rPr lang="ja-JP" altLang="en-US" dirty="0">
                <a:latin typeface="+mj-ea"/>
                <a:ea typeface="+mj-ea"/>
              </a:rPr>
              <a:t>（</a:t>
            </a:r>
            <a:r>
              <a:rPr lang="ja-JP" altLang="en-US" dirty="0" smtClean="0">
                <a:latin typeface="+mj-ea"/>
                <a:ea typeface="+mj-ea"/>
              </a:rPr>
              <a:t>内容）</a:t>
            </a:r>
            <a:endParaRPr lang="ja-JP" altLang="en-US" dirty="0">
              <a:latin typeface="+mj-ea"/>
              <a:ea typeface="+mj-ea"/>
            </a:endParaRPr>
          </a:p>
          <a:p>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912140531"/>
              </p:ext>
            </p:extLst>
          </p:nvPr>
        </p:nvGraphicFramePr>
        <p:xfrm>
          <a:off x="1043608" y="2708920"/>
          <a:ext cx="7056784" cy="3456383"/>
        </p:xfrm>
        <a:graphic>
          <a:graphicData uri="http://schemas.openxmlformats.org/drawingml/2006/table">
            <a:tbl>
              <a:tblPr firstRow="1" bandRow="1">
                <a:tableStyleId>{5C22544A-7EE6-4342-B048-85BDC9FD1C3A}</a:tableStyleId>
              </a:tblPr>
              <a:tblGrid>
                <a:gridCol w="1667142">
                  <a:extLst>
                    <a:ext uri="{9D8B030D-6E8A-4147-A177-3AD203B41FA5}">
                      <a16:colId xmlns:a16="http://schemas.microsoft.com/office/drawing/2014/main" xmlns="" val="20000"/>
                    </a:ext>
                  </a:extLst>
                </a:gridCol>
                <a:gridCol w="2500713">
                  <a:extLst>
                    <a:ext uri="{9D8B030D-6E8A-4147-A177-3AD203B41FA5}">
                      <a16:colId xmlns:a16="http://schemas.microsoft.com/office/drawing/2014/main" xmlns="" val="20001"/>
                    </a:ext>
                  </a:extLst>
                </a:gridCol>
                <a:gridCol w="2888929">
                  <a:extLst>
                    <a:ext uri="{9D8B030D-6E8A-4147-A177-3AD203B41FA5}">
                      <a16:colId xmlns:a16="http://schemas.microsoft.com/office/drawing/2014/main" xmlns="" val="20002"/>
                    </a:ext>
                  </a:extLst>
                </a:gridCol>
              </a:tblGrid>
              <a:tr h="499635">
                <a:tc>
                  <a:txBody>
                    <a:bodyPr/>
                    <a:lstStyle/>
                    <a:p>
                      <a:endParaRPr kumimoji="1" lang="ja-JP" altLang="en-US" sz="2000" dirty="0">
                        <a:latin typeface="+mj-ea"/>
                        <a:ea typeface="+mj-ea"/>
                      </a:endParaRPr>
                    </a:p>
                  </a:txBody>
                  <a:tcPr/>
                </a:tc>
                <a:tc>
                  <a:txBody>
                    <a:bodyPr/>
                    <a:lstStyle/>
                    <a:p>
                      <a:r>
                        <a:rPr kumimoji="1" lang="en-US" altLang="ja-JP" sz="2000" dirty="0" smtClean="0">
                          <a:latin typeface="+mj-ea"/>
                          <a:ea typeface="+mj-ea"/>
                        </a:rPr>
                        <a:t>Lafferty(2009</a:t>
                      </a:r>
                      <a:r>
                        <a:rPr kumimoji="1" lang="ja-JP" altLang="en-US" sz="2000" dirty="0" smtClean="0">
                          <a:latin typeface="+mj-ea"/>
                          <a:ea typeface="+mj-ea"/>
                        </a:rPr>
                        <a:t>）</a:t>
                      </a:r>
                      <a:endParaRPr kumimoji="1" lang="ja-JP" altLang="en-US" sz="2000" dirty="0">
                        <a:latin typeface="+mj-ea"/>
                        <a:ea typeface="+mj-ea"/>
                      </a:endParaRPr>
                    </a:p>
                  </a:txBody>
                  <a:tcPr/>
                </a:tc>
                <a:tc>
                  <a:txBody>
                    <a:bodyPr/>
                    <a:lstStyle/>
                    <a:p>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1231978">
                <a:tc>
                  <a:txBody>
                    <a:bodyPr/>
                    <a:lstStyle/>
                    <a:p>
                      <a:r>
                        <a:rPr kumimoji="1" lang="ja-JP" altLang="en-US" sz="2000" dirty="0" smtClean="0">
                          <a:latin typeface="+mj-ea"/>
                          <a:ea typeface="+mj-ea"/>
                        </a:rPr>
                        <a:t>用意したブランド数</a:t>
                      </a:r>
                      <a:endParaRPr kumimoji="1" lang="ja-JP" altLang="en-US" sz="2000" dirty="0">
                        <a:latin typeface="+mj-ea"/>
                        <a:ea typeface="+mj-ea"/>
                      </a:endParaRPr>
                    </a:p>
                  </a:txBody>
                  <a:tcPr/>
                </a:tc>
                <a:tc>
                  <a:txBody>
                    <a:bodyPr/>
                    <a:lstStyle/>
                    <a:p>
                      <a:r>
                        <a:rPr kumimoji="1" lang="ja-JP" altLang="en-US" sz="2000" dirty="0" smtClean="0">
                          <a:latin typeface="+mj-ea"/>
                          <a:ea typeface="+mj-ea"/>
                        </a:rPr>
                        <a:t>２（</a:t>
                      </a:r>
                      <a:r>
                        <a:rPr kumimoji="1" lang="en-US" altLang="ja-JP" sz="2000" dirty="0" err="1" smtClean="0">
                          <a:latin typeface="+mj-ea"/>
                          <a:ea typeface="+mj-ea"/>
                        </a:rPr>
                        <a:t>Pantene,Narver</a:t>
                      </a:r>
                      <a:r>
                        <a:rPr kumimoji="1" lang="en-US" altLang="ja-JP" sz="2000" dirty="0" smtClean="0">
                          <a:latin typeface="+mj-ea"/>
                          <a:ea typeface="+mj-ea"/>
                        </a:rPr>
                        <a:t>)</a:t>
                      </a:r>
                      <a:endParaRPr kumimoji="1" lang="ja-JP" altLang="en-US" sz="2000" dirty="0">
                        <a:latin typeface="+mj-ea"/>
                        <a:ea typeface="+mj-ea"/>
                      </a:endParaRPr>
                    </a:p>
                  </a:txBody>
                  <a:tcPr/>
                </a:tc>
                <a:tc>
                  <a:txBody>
                    <a:bodyPr/>
                    <a:lstStyle/>
                    <a:p>
                      <a:r>
                        <a:rPr kumimoji="1" lang="ja-JP" altLang="en-US" sz="2000" dirty="0" smtClean="0">
                          <a:latin typeface="+mj-ea"/>
                          <a:ea typeface="+mj-ea"/>
                        </a:rPr>
                        <a:t>６</a:t>
                      </a:r>
                      <a:r>
                        <a:rPr kumimoji="1" lang="en-US" altLang="ja-JP" sz="2000" dirty="0" smtClean="0">
                          <a:latin typeface="+mj-ea"/>
                          <a:ea typeface="+mj-ea"/>
                        </a:rPr>
                        <a:t>(</a:t>
                      </a:r>
                      <a:r>
                        <a:rPr kumimoji="1" lang="ja-JP" altLang="en-US" sz="2000" dirty="0" smtClean="0">
                          <a:latin typeface="+mj-ea"/>
                          <a:ea typeface="+mj-ea"/>
                        </a:rPr>
                        <a:t>ダース</a:t>
                      </a:r>
                      <a:r>
                        <a:rPr kumimoji="1" lang="en-US" altLang="ja-JP" sz="2000" dirty="0" smtClean="0">
                          <a:latin typeface="+mj-ea"/>
                          <a:ea typeface="+mj-ea"/>
                        </a:rPr>
                        <a:t>,</a:t>
                      </a:r>
                      <a:r>
                        <a:rPr kumimoji="1" lang="ja-JP" altLang="en-US" sz="2000" dirty="0" smtClean="0">
                          <a:latin typeface="+mj-ea"/>
                          <a:ea typeface="+mj-ea"/>
                        </a:rPr>
                        <a:t>ケンタッキー</a:t>
                      </a:r>
                      <a:r>
                        <a:rPr kumimoji="1" lang="en-US" altLang="ja-JP" sz="2000" dirty="0" smtClean="0">
                          <a:latin typeface="+mj-ea"/>
                          <a:ea typeface="+mj-ea"/>
                        </a:rPr>
                        <a:t>,</a:t>
                      </a:r>
                      <a:r>
                        <a:rPr kumimoji="1" lang="ja-JP" altLang="en-US" sz="2000" dirty="0" smtClean="0">
                          <a:latin typeface="+mj-ea"/>
                          <a:ea typeface="+mj-ea"/>
                        </a:rPr>
                        <a:t>ネピア</a:t>
                      </a:r>
                      <a:r>
                        <a:rPr kumimoji="1" lang="en-US" altLang="ja-JP" sz="2000" dirty="0" smtClean="0">
                          <a:latin typeface="+mj-ea"/>
                          <a:ea typeface="+mj-ea"/>
                        </a:rPr>
                        <a:t>,IKEA,</a:t>
                      </a:r>
                      <a:r>
                        <a:rPr kumimoji="1" lang="ja-JP" altLang="en-US" sz="2000" dirty="0" smtClean="0">
                          <a:latin typeface="+mj-ea"/>
                          <a:ea typeface="+mj-ea"/>
                        </a:rPr>
                        <a:t>アースノーマット</a:t>
                      </a:r>
                      <a:r>
                        <a:rPr kumimoji="1" lang="en-US" altLang="ja-JP" sz="2000" dirty="0" smtClean="0">
                          <a:latin typeface="+mj-ea"/>
                          <a:ea typeface="+mj-ea"/>
                        </a:rPr>
                        <a:t>,</a:t>
                      </a: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862385">
                <a:tc>
                  <a:txBody>
                    <a:bodyPr/>
                    <a:lstStyle/>
                    <a:p>
                      <a:r>
                        <a:rPr kumimoji="1" lang="ja-JP" altLang="en-US" sz="2000" dirty="0" smtClean="0">
                          <a:latin typeface="+mj-ea"/>
                          <a:ea typeface="+mj-ea"/>
                        </a:rPr>
                        <a:t>用意したコーズ数</a:t>
                      </a:r>
                      <a:endParaRPr kumimoji="1" lang="ja-JP" altLang="en-US" sz="2000" dirty="0">
                        <a:latin typeface="+mj-ea"/>
                        <a:ea typeface="+mj-ea"/>
                      </a:endParaRPr>
                    </a:p>
                  </a:txBody>
                  <a:tcPr/>
                </a:tc>
                <a:tc>
                  <a:txBody>
                    <a:bodyPr/>
                    <a:lstStyle/>
                    <a:p>
                      <a:r>
                        <a:rPr kumimoji="1" lang="ja-JP" altLang="en-US" sz="2000" dirty="0" smtClean="0">
                          <a:latin typeface="+mj-ea"/>
                          <a:ea typeface="+mj-ea"/>
                        </a:rPr>
                        <a:t>２８（１４コーズ*２ブランド）</a:t>
                      </a:r>
                      <a:endParaRPr kumimoji="1" lang="ja-JP" altLang="en-US" sz="2000" dirty="0">
                        <a:latin typeface="+mj-ea"/>
                        <a:ea typeface="+mj-ea"/>
                      </a:endParaRPr>
                    </a:p>
                  </a:txBody>
                  <a:tcPr/>
                </a:tc>
                <a:tc>
                  <a:txBody>
                    <a:bodyPr/>
                    <a:lstStyle/>
                    <a:p>
                      <a:r>
                        <a:rPr kumimoji="1" lang="ja-JP" altLang="en-US" sz="2000" dirty="0" smtClean="0">
                          <a:latin typeface="+mj-ea"/>
                          <a:ea typeface="+mj-ea"/>
                        </a:rPr>
                        <a:t>３０（５コーズ*６ブランド）</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862385">
                <a:tc>
                  <a:txBody>
                    <a:bodyPr/>
                    <a:lstStyle/>
                    <a:p>
                      <a:r>
                        <a:rPr kumimoji="1" lang="ja-JP" altLang="en-US" sz="2000" dirty="0" smtClean="0">
                          <a:latin typeface="+mj-ea"/>
                          <a:ea typeface="+mj-ea"/>
                        </a:rPr>
                        <a:t>コーズカテゴリー</a:t>
                      </a:r>
                      <a:endParaRPr kumimoji="1" lang="ja-JP" altLang="en-US" sz="2000" dirty="0">
                        <a:latin typeface="+mj-ea"/>
                        <a:ea typeface="+mj-ea"/>
                      </a:endParaRPr>
                    </a:p>
                  </a:txBody>
                  <a:tcPr/>
                </a:tc>
                <a:tc>
                  <a:txBody>
                    <a:bodyPr/>
                    <a:lstStyle/>
                    <a:p>
                      <a:r>
                        <a:rPr kumimoji="1" lang="ja-JP" altLang="en-US" sz="2000" dirty="0" smtClean="0">
                          <a:latin typeface="+mj-ea"/>
                          <a:ea typeface="+mj-ea"/>
                        </a:rPr>
                        <a:t>統一</a:t>
                      </a:r>
                      <a:endParaRPr kumimoji="1" lang="ja-JP" altLang="en-US" sz="2000" dirty="0">
                        <a:latin typeface="+mj-ea"/>
                        <a:ea typeface="+mj-ea"/>
                      </a:endParaRPr>
                    </a:p>
                  </a:txBody>
                  <a:tcPr/>
                </a:tc>
                <a:tc>
                  <a:txBody>
                    <a:bodyPr/>
                    <a:lstStyle/>
                    <a:p>
                      <a:r>
                        <a:rPr kumimoji="1" lang="ja-JP" altLang="en-US" sz="2000" dirty="0" smtClean="0">
                          <a:latin typeface="+mj-ea"/>
                          <a:ea typeface="+mj-ea"/>
                        </a:rPr>
                        <a:t>ばらつきを持たせた</a:t>
                      </a:r>
                      <a:endParaRPr kumimoji="1" lang="ja-JP" altLang="en-US" sz="2000" dirty="0">
                        <a:latin typeface="+mj-ea"/>
                        <a:ea typeface="+mj-ea"/>
                      </a:endParaRPr>
                    </a:p>
                  </a:txBody>
                  <a:tcPr/>
                </a:tc>
                <a:extLst>
                  <a:ext uri="{0D108BD9-81ED-4DB2-BD59-A6C34878D82A}">
                    <a16:rowId xmlns:a16="http://schemas.microsoft.com/office/drawing/2014/main" xmlns="" val="10003"/>
                  </a:ext>
                </a:extLst>
              </a:tr>
            </a:tbl>
          </a:graphicData>
        </a:graphic>
      </p:graphicFrame>
      <p:sp>
        <p:nvSpPr>
          <p:cNvPr id="6" name="日付プレースホルダー 5"/>
          <p:cNvSpPr>
            <a:spLocks noGrp="1"/>
          </p:cNvSpPr>
          <p:nvPr>
            <p:ph type="dt" sz="half" idx="10"/>
          </p:nvPr>
        </p:nvSpPr>
        <p:spPr/>
        <p:txBody>
          <a:bodyPr/>
          <a:lstStyle/>
          <a:p>
            <a:fld id="{AEFCE8EF-74A6-4FF1-BFED-258E0E005D64}" type="datetime1">
              <a:rPr kumimoji="1" lang="ja-JP" altLang="en-US" smtClean="0"/>
              <a:t>2015/9/2</a:t>
            </a:fld>
            <a:endParaRPr kumimoji="1" lang="ja-JP" altLang="en-US"/>
          </a:p>
        </p:txBody>
      </p:sp>
    </p:spTree>
    <p:extLst>
      <p:ext uri="{BB962C8B-B14F-4D97-AF65-F5344CB8AC3E}">
        <p14:creationId xmlns:p14="http://schemas.microsoft.com/office/powerpoint/2010/main" val="850714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37</a:t>
            </a:fld>
            <a:endParaRPr kumimoji="1" lang="ja-JP" altLang="en-US"/>
          </a:p>
        </p:txBody>
      </p:sp>
      <p:sp>
        <p:nvSpPr>
          <p:cNvPr id="4" name="コンテンツ プレースホルダー 3"/>
          <p:cNvSpPr>
            <a:spLocks noGrp="1"/>
          </p:cNvSpPr>
          <p:nvPr>
            <p:ph sz="quarter" idx="1"/>
          </p:nvPr>
        </p:nvSpPr>
        <p:spPr/>
        <p:txBody>
          <a:bodyPr/>
          <a:lstStyle/>
          <a:p>
            <a:r>
              <a:rPr lang="en-US" altLang="ja-JP" dirty="0" smtClean="0">
                <a:latin typeface="ＭＳ Ｐゴシック" panose="020B0600070205080204" pitchFamily="50" charset="-128"/>
                <a:ea typeface="ＭＳ Ｐゴシック" panose="020B0600070205080204" pitchFamily="50" charset="-128"/>
              </a:rPr>
              <a:t>Nan &amp; </a:t>
            </a:r>
            <a:r>
              <a:rPr lang="en-US" altLang="ja-JP" dirty="0" err="1" smtClean="0">
                <a:latin typeface="ＭＳ Ｐゴシック" panose="020B0600070205080204" pitchFamily="50" charset="-128"/>
                <a:ea typeface="ＭＳ Ｐゴシック" panose="020B0600070205080204" pitchFamily="50" charset="-128"/>
              </a:rPr>
              <a:t>Heo</a:t>
            </a:r>
            <a:r>
              <a:rPr lang="en-US" altLang="ja-JP" dirty="0" smtClean="0">
                <a:latin typeface="ＭＳ Ｐゴシック" panose="020B0600070205080204" pitchFamily="50" charset="-128"/>
                <a:ea typeface="ＭＳ Ｐゴシック" panose="020B0600070205080204" pitchFamily="50" charset="-128"/>
              </a:rPr>
              <a:t>(2007)</a:t>
            </a:r>
            <a:r>
              <a:rPr lang="ja-JP" altLang="en-US" dirty="0" smtClean="0">
                <a:latin typeface="ＭＳ Ｐゴシック" panose="020B0600070205080204" pitchFamily="50" charset="-128"/>
                <a:ea typeface="ＭＳ Ｐゴシック" panose="020B0600070205080204" pitchFamily="50" charset="-128"/>
              </a:rPr>
              <a:t>の調査</a:t>
            </a:r>
            <a:r>
              <a:rPr lang="ja-JP" altLang="en-US" dirty="0">
                <a:latin typeface="ＭＳ Ｐゴシック" panose="020B0600070205080204" pitchFamily="50" charset="-128"/>
                <a:ea typeface="ＭＳ Ｐゴシック" panose="020B0600070205080204" pitchFamily="50" charset="-128"/>
              </a:rPr>
              <a:t>と、本研究の事前調査に</a:t>
            </a:r>
            <a:r>
              <a:rPr lang="ja-JP" altLang="en-US" dirty="0" smtClean="0">
                <a:latin typeface="ＭＳ Ｐゴシック" panose="020B0600070205080204" pitchFamily="50" charset="-128"/>
                <a:ea typeface="ＭＳ Ｐゴシック" panose="020B0600070205080204" pitchFamily="50" charset="-128"/>
              </a:rPr>
              <a:t>おける主な相違点</a:t>
            </a:r>
            <a:r>
              <a:rPr lang="ja-JP" altLang="en-US" dirty="0">
                <a:latin typeface="ＭＳ Ｐゴシック" panose="020B0600070205080204" pitchFamily="50" charset="-128"/>
                <a:ea typeface="ＭＳ Ｐゴシック" panose="020B0600070205080204" pitchFamily="50" charset="-128"/>
              </a:rPr>
              <a:t>（</a:t>
            </a:r>
            <a:r>
              <a:rPr lang="ja-JP" altLang="en-US" dirty="0" smtClean="0">
                <a:latin typeface="ＭＳ Ｐゴシック" panose="020B0600070205080204" pitchFamily="50" charset="-128"/>
                <a:ea typeface="ＭＳ Ｐゴシック" panose="020B0600070205080204" pitchFamily="50" charset="-128"/>
              </a:rPr>
              <a:t>内容以外）</a:t>
            </a:r>
            <a:endParaRPr lang="ja-JP" altLang="en-US" dirty="0">
              <a:latin typeface="ＭＳ Ｐゴシック" panose="020B0600070205080204" pitchFamily="50" charset="-128"/>
              <a:ea typeface="ＭＳ Ｐゴシック" panose="020B0600070205080204" pitchFamily="50" charset="-128"/>
            </a:endParaRPr>
          </a:p>
          <a:p>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2684855893"/>
              </p:ext>
            </p:extLst>
          </p:nvPr>
        </p:nvGraphicFramePr>
        <p:xfrm>
          <a:off x="1043608" y="2780928"/>
          <a:ext cx="7128792" cy="3168353"/>
        </p:xfrm>
        <a:graphic>
          <a:graphicData uri="http://schemas.openxmlformats.org/drawingml/2006/table">
            <a:tbl>
              <a:tblPr firstRow="1" bandRow="1">
                <a:tableStyleId>{5C22544A-7EE6-4342-B048-85BDC9FD1C3A}</a:tableStyleId>
              </a:tblPr>
              <a:tblGrid>
                <a:gridCol w="1684154">
                  <a:extLst>
                    <a:ext uri="{9D8B030D-6E8A-4147-A177-3AD203B41FA5}">
                      <a16:colId xmlns:a16="http://schemas.microsoft.com/office/drawing/2014/main" xmlns="" val="20000"/>
                    </a:ext>
                  </a:extLst>
                </a:gridCol>
                <a:gridCol w="2526230">
                  <a:extLst>
                    <a:ext uri="{9D8B030D-6E8A-4147-A177-3AD203B41FA5}">
                      <a16:colId xmlns:a16="http://schemas.microsoft.com/office/drawing/2014/main" xmlns="" val="20001"/>
                    </a:ext>
                  </a:extLst>
                </a:gridCol>
                <a:gridCol w="2918408">
                  <a:extLst>
                    <a:ext uri="{9D8B030D-6E8A-4147-A177-3AD203B41FA5}">
                      <a16:colId xmlns:a16="http://schemas.microsoft.com/office/drawing/2014/main" xmlns="" val="20002"/>
                    </a:ext>
                  </a:extLst>
                </a:gridCol>
              </a:tblGrid>
              <a:tr h="553325">
                <a:tc>
                  <a:txBody>
                    <a:bodyPr/>
                    <a:lstStyle/>
                    <a:p>
                      <a:endParaRPr kumimoji="1" lang="ja-JP" altLang="en-US" sz="2000" dirty="0">
                        <a:latin typeface="+mj-ea"/>
                        <a:ea typeface="+mj-ea"/>
                      </a:endParaRPr>
                    </a:p>
                  </a:txBody>
                  <a:tcPr/>
                </a:tc>
                <a:tc>
                  <a:txBody>
                    <a:bodyPr/>
                    <a:lstStyle/>
                    <a:p>
                      <a:r>
                        <a:rPr kumimoji="1" lang="en-US" altLang="ja-JP" sz="2000" dirty="0" smtClean="0">
                          <a:latin typeface="+mj-ea"/>
                          <a:ea typeface="+mj-ea"/>
                        </a:rPr>
                        <a:t>Nan &amp; </a:t>
                      </a:r>
                      <a:r>
                        <a:rPr kumimoji="1" lang="en-US" altLang="ja-JP" sz="2000" dirty="0" err="1" smtClean="0">
                          <a:latin typeface="+mj-ea"/>
                          <a:ea typeface="+mj-ea"/>
                        </a:rPr>
                        <a:t>Heo</a:t>
                      </a:r>
                      <a:r>
                        <a:rPr kumimoji="1" lang="en-US" altLang="ja-JP" sz="2000" dirty="0" smtClean="0">
                          <a:latin typeface="+mj-ea"/>
                          <a:ea typeface="+mj-ea"/>
                        </a:rPr>
                        <a:t>(2007)</a:t>
                      </a:r>
                      <a:endParaRPr kumimoji="1" lang="ja-JP" altLang="en-US" sz="2000" dirty="0">
                        <a:latin typeface="+mj-ea"/>
                        <a:ea typeface="+mj-ea"/>
                      </a:endParaRPr>
                    </a:p>
                  </a:txBody>
                  <a:tcPr/>
                </a:tc>
                <a:tc>
                  <a:txBody>
                    <a:bodyPr/>
                    <a:lstStyle/>
                    <a:p>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553325">
                <a:tc>
                  <a:txBody>
                    <a:bodyPr/>
                    <a:lstStyle/>
                    <a:p>
                      <a:r>
                        <a:rPr kumimoji="1" lang="ja-JP" altLang="en-US" sz="2000" dirty="0" smtClean="0">
                          <a:latin typeface="+mj-ea"/>
                          <a:ea typeface="+mj-ea"/>
                        </a:rPr>
                        <a:t>対象国</a:t>
                      </a:r>
                      <a:endParaRPr kumimoji="1" lang="ja-JP" altLang="en-US" sz="2000" dirty="0">
                        <a:latin typeface="+mj-ea"/>
                        <a:ea typeface="+mj-ea"/>
                      </a:endParaRPr>
                    </a:p>
                  </a:txBody>
                  <a:tcPr/>
                </a:tc>
                <a:tc>
                  <a:txBody>
                    <a:bodyPr/>
                    <a:lstStyle/>
                    <a:p>
                      <a:r>
                        <a:rPr kumimoji="1" lang="ja-JP" altLang="en-US" sz="2000" dirty="0" smtClean="0">
                          <a:latin typeface="+mj-ea"/>
                          <a:ea typeface="+mj-ea"/>
                        </a:rPr>
                        <a:t>アメリカ</a:t>
                      </a:r>
                      <a:endParaRPr kumimoji="1" lang="ja-JP" altLang="en-US" sz="2000" dirty="0">
                        <a:latin typeface="+mj-ea"/>
                        <a:ea typeface="+mj-ea"/>
                      </a:endParaRPr>
                    </a:p>
                  </a:txBody>
                  <a:tcPr/>
                </a:tc>
                <a:tc>
                  <a:txBody>
                    <a:bodyPr/>
                    <a:lstStyle/>
                    <a:p>
                      <a:r>
                        <a:rPr kumimoji="1" lang="ja-JP" altLang="en-US" sz="2000" dirty="0" smtClean="0">
                          <a:latin typeface="+mj-ea"/>
                          <a:ea typeface="+mj-ea"/>
                        </a:rPr>
                        <a:t>日本</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553325">
                <a:tc>
                  <a:txBody>
                    <a:bodyPr/>
                    <a:lstStyle/>
                    <a:p>
                      <a:r>
                        <a:rPr kumimoji="1" lang="ja-JP" altLang="en-US" sz="2000" dirty="0" smtClean="0">
                          <a:latin typeface="+mj-ea"/>
                          <a:ea typeface="+mj-ea"/>
                        </a:rPr>
                        <a:t>対象年齢</a:t>
                      </a:r>
                      <a:endParaRPr kumimoji="1" lang="ja-JP" altLang="en-US" sz="2000" dirty="0">
                        <a:latin typeface="+mj-ea"/>
                        <a:ea typeface="+mj-ea"/>
                      </a:endParaRPr>
                    </a:p>
                  </a:txBody>
                  <a:tcPr/>
                </a:tc>
                <a:tc>
                  <a:txBody>
                    <a:bodyPr/>
                    <a:lstStyle/>
                    <a:p>
                      <a:r>
                        <a:rPr kumimoji="1" lang="ja-JP" altLang="en-US" sz="2000" dirty="0" smtClean="0">
                          <a:latin typeface="+mj-ea"/>
                          <a:ea typeface="+mj-ea"/>
                        </a:rPr>
                        <a:t>大学生</a:t>
                      </a:r>
                      <a:endParaRPr kumimoji="1" lang="ja-JP" altLang="en-US" sz="2000" dirty="0">
                        <a:latin typeface="+mj-ea"/>
                        <a:ea typeface="+mj-ea"/>
                      </a:endParaRPr>
                    </a:p>
                  </a:txBody>
                  <a:tcPr/>
                </a:tc>
                <a:tc>
                  <a:txBody>
                    <a:bodyPr/>
                    <a:lstStyle/>
                    <a:p>
                      <a:r>
                        <a:rPr kumimoji="1" lang="ja-JP" altLang="en-US" sz="2000" dirty="0" smtClean="0">
                          <a:latin typeface="+mj-ea"/>
                          <a:ea typeface="+mj-ea"/>
                        </a:rPr>
                        <a:t>主に２０代</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955053">
                <a:tc>
                  <a:txBody>
                    <a:bodyPr/>
                    <a:lstStyle/>
                    <a:p>
                      <a:r>
                        <a:rPr kumimoji="1" lang="ja-JP" altLang="en-US" sz="2000" dirty="0" smtClean="0">
                          <a:latin typeface="+mj-ea"/>
                          <a:ea typeface="+mj-ea"/>
                        </a:rPr>
                        <a:t>人数</a:t>
                      </a:r>
                      <a:endParaRPr kumimoji="1" lang="ja-JP" altLang="en-US" sz="2000" dirty="0">
                        <a:latin typeface="+mj-ea"/>
                        <a:ea typeface="+mj-ea"/>
                      </a:endParaRPr>
                    </a:p>
                  </a:txBody>
                  <a:tcPr/>
                </a:tc>
                <a:tc>
                  <a:txBody>
                    <a:bodyPr/>
                    <a:lstStyle/>
                    <a:p>
                      <a:r>
                        <a:rPr kumimoji="1" lang="ja-JP" altLang="en-US" sz="2000" dirty="0" smtClean="0">
                          <a:latin typeface="+mj-ea"/>
                          <a:ea typeface="+mj-ea"/>
                        </a:rPr>
                        <a:t>１００人</a:t>
                      </a:r>
                      <a:endParaRPr kumimoji="1" lang="en-US" altLang="ja-JP" sz="2000" dirty="0" smtClean="0">
                        <a:latin typeface="+mj-ea"/>
                        <a:ea typeface="+mj-ea"/>
                      </a:endParaRPr>
                    </a:p>
                  </a:txBody>
                  <a:tcPr/>
                </a:tc>
                <a:tc>
                  <a:txBody>
                    <a:bodyPr/>
                    <a:lstStyle/>
                    <a:p>
                      <a:r>
                        <a:rPr kumimoji="1" lang="ja-JP" altLang="en-US" sz="2000" dirty="0" smtClean="0">
                          <a:latin typeface="+mj-ea"/>
                          <a:ea typeface="+mj-ea"/>
                        </a:rPr>
                        <a:t>５５人</a:t>
                      </a:r>
                      <a:endParaRPr kumimoji="1" lang="en-US" altLang="ja-JP" sz="2000" dirty="0" smtClean="0">
                        <a:latin typeface="+mj-ea"/>
                        <a:ea typeface="+mj-ea"/>
                      </a:endParaRPr>
                    </a:p>
                    <a:p>
                      <a:r>
                        <a:rPr kumimoji="1" lang="ja-JP" altLang="en-US" sz="2000" dirty="0" smtClean="0">
                          <a:latin typeface="+mj-ea"/>
                          <a:ea typeface="+mj-ea"/>
                        </a:rPr>
                        <a:t>（２１人</a:t>
                      </a:r>
                      <a:r>
                        <a:rPr kumimoji="1" lang="en-US" altLang="ja-JP" sz="2000" dirty="0" smtClean="0">
                          <a:latin typeface="+mj-ea"/>
                          <a:ea typeface="+mj-ea"/>
                        </a:rPr>
                        <a:t>,17</a:t>
                      </a:r>
                      <a:r>
                        <a:rPr kumimoji="1" lang="ja-JP" altLang="en-US" sz="2000" dirty="0" smtClean="0">
                          <a:latin typeface="+mj-ea"/>
                          <a:ea typeface="+mj-ea"/>
                        </a:rPr>
                        <a:t>人</a:t>
                      </a:r>
                      <a:r>
                        <a:rPr kumimoji="1" lang="en-US" altLang="ja-JP" sz="2000" dirty="0" smtClean="0">
                          <a:latin typeface="+mj-ea"/>
                          <a:ea typeface="+mj-ea"/>
                        </a:rPr>
                        <a:t>,</a:t>
                      </a:r>
                      <a:r>
                        <a:rPr kumimoji="1" lang="ja-JP" altLang="en-US" sz="2000" dirty="0" smtClean="0">
                          <a:latin typeface="+mj-ea"/>
                          <a:ea typeface="+mj-ea"/>
                        </a:rPr>
                        <a:t>１７人）</a:t>
                      </a:r>
                      <a:endParaRPr kumimoji="1" lang="ja-JP" altLang="en-US" sz="2000" dirty="0">
                        <a:latin typeface="+mj-ea"/>
                        <a:ea typeface="+mj-ea"/>
                      </a:endParaRPr>
                    </a:p>
                  </a:txBody>
                  <a:tcPr/>
                </a:tc>
                <a:extLst>
                  <a:ext uri="{0D108BD9-81ED-4DB2-BD59-A6C34878D82A}">
                    <a16:rowId xmlns:a16="http://schemas.microsoft.com/office/drawing/2014/main" xmlns="" val="10003"/>
                  </a:ext>
                </a:extLst>
              </a:tr>
              <a:tr h="553325">
                <a:tc>
                  <a:txBody>
                    <a:bodyPr/>
                    <a:lstStyle/>
                    <a:p>
                      <a:r>
                        <a:rPr kumimoji="1" lang="ja-JP" altLang="en-US" sz="2000" dirty="0" smtClean="0">
                          <a:latin typeface="+mj-ea"/>
                          <a:ea typeface="+mj-ea"/>
                        </a:rPr>
                        <a:t>調査方法</a:t>
                      </a:r>
                      <a:endParaRPr kumimoji="1" lang="ja-JP" altLang="en-US" sz="2000" dirty="0">
                        <a:latin typeface="+mj-ea"/>
                        <a:ea typeface="+mj-ea"/>
                      </a:endParaRPr>
                    </a:p>
                  </a:txBody>
                  <a:tcPr/>
                </a:tc>
                <a:tc>
                  <a:txBody>
                    <a:bodyPr/>
                    <a:lstStyle/>
                    <a:p>
                      <a:r>
                        <a:rPr kumimoji="1" lang="ja-JP" altLang="en-US" sz="2000" dirty="0" smtClean="0">
                          <a:latin typeface="+mj-ea"/>
                          <a:ea typeface="+mj-ea"/>
                        </a:rPr>
                        <a:t>紙</a:t>
                      </a:r>
                      <a:endParaRPr kumimoji="1" lang="ja-JP" altLang="en-US" sz="2000" dirty="0">
                        <a:latin typeface="+mj-ea"/>
                        <a:ea typeface="+mj-ea"/>
                      </a:endParaRPr>
                    </a:p>
                  </a:txBody>
                  <a:tcPr/>
                </a:tc>
                <a:tc>
                  <a:txBody>
                    <a:bodyPr/>
                    <a:lstStyle/>
                    <a:p>
                      <a:r>
                        <a:rPr kumimoji="1" lang="ja-JP" altLang="en-US" sz="2000" dirty="0" smtClean="0">
                          <a:latin typeface="+mj-ea"/>
                          <a:ea typeface="+mj-ea"/>
                        </a:rPr>
                        <a:t>インターネット</a:t>
                      </a:r>
                      <a:endParaRPr kumimoji="1" lang="ja-JP" altLang="en-US" sz="2000" dirty="0">
                        <a:latin typeface="+mj-ea"/>
                        <a:ea typeface="+mj-ea"/>
                      </a:endParaRPr>
                    </a:p>
                  </a:txBody>
                  <a:tcPr/>
                </a:tc>
                <a:extLst>
                  <a:ext uri="{0D108BD9-81ED-4DB2-BD59-A6C34878D82A}">
                    <a16:rowId xmlns:a16="http://schemas.microsoft.com/office/drawing/2014/main" xmlns="" val="10004"/>
                  </a:ext>
                </a:extLst>
              </a:tr>
            </a:tbl>
          </a:graphicData>
        </a:graphic>
      </p:graphicFrame>
      <p:sp>
        <p:nvSpPr>
          <p:cNvPr id="5" name="日付プレースホルダー 4"/>
          <p:cNvSpPr>
            <a:spLocks noGrp="1"/>
          </p:cNvSpPr>
          <p:nvPr>
            <p:ph type="dt" sz="half" idx="10"/>
          </p:nvPr>
        </p:nvSpPr>
        <p:spPr/>
        <p:txBody>
          <a:bodyPr/>
          <a:lstStyle/>
          <a:p>
            <a:fld id="{2B0877E5-5A3A-47AB-9D47-EDADAEA95500}" type="datetime1">
              <a:rPr kumimoji="1" lang="ja-JP" altLang="en-US" smtClean="0"/>
              <a:t>2015/9/2</a:t>
            </a:fld>
            <a:endParaRPr kumimoji="1" lang="ja-JP" altLang="en-US"/>
          </a:p>
        </p:txBody>
      </p:sp>
    </p:spTree>
    <p:extLst>
      <p:ext uri="{BB962C8B-B14F-4D97-AF65-F5344CB8AC3E}">
        <p14:creationId xmlns:p14="http://schemas.microsoft.com/office/powerpoint/2010/main" val="621377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38</a:t>
            </a:fld>
            <a:endParaRPr kumimoji="1" lang="ja-JP" altLang="en-US"/>
          </a:p>
        </p:txBody>
      </p:sp>
      <p:sp>
        <p:nvSpPr>
          <p:cNvPr id="4" name="コンテンツ プレースホルダー 3"/>
          <p:cNvSpPr>
            <a:spLocks noGrp="1"/>
          </p:cNvSpPr>
          <p:nvPr>
            <p:ph sz="quarter" idx="1"/>
          </p:nvPr>
        </p:nvSpPr>
        <p:spPr/>
        <p:txBody>
          <a:bodyPr/>
          <a:lstStyle/>
          <a:p>
            <a:r>
              <a:rPr lang="en-US" altLang="ja-JP" dirty="0" smtClean="0">
                <a:latin typeface="ＭＳ Ｐゴシック" panose="020B0600070205080204" pitchFamily="50" charset="-128"/>
                <a:ea typeface="ＭＳ Ｐゴシック" panose="020B0600070205080204" pitchFamily="50" charset="-128"/>
              </a:rPr>
              <a:t>Nan &amp; </a:t>
            </a:r>
            <a:r>
              <a:rPr lang="en-US" altLang="ja-JP" dirty="0" err="1" smtClean="0">
                <a:latin typeface="ＭＳ Ｐゴシック" panose="020B0600070205080204" pitchFamily="50" charset="-128"/>
                <a:ea typeface="ＭＳ Ｐゴシック" panose="020B0600070205080204" pitchFamily="50" charset="-128"/>
              </a:rPr>
              <a:t>Heo</a:t>
            </a:r>
            <a:r>
              <a:rPr lang="en-US" altLang="ja-JP" dirty="0" smtClean="0">
                <a:latin typeface="ＭＳ Ｐゴシック" panose="020B0600070205080204" pitchFamily="50" charset="-128"/>
                <a:ea typeface="ＭＳ Ｐゴシック" panose="020B0600070205080204" pitchFamily="50" charset="-128"/>
              </a:rPr>
              <a:t>(2007)</a:t>
            </a:r>
            <a:r>
              <a:rPr lang="ja-JP" altLang="en-US" dirty="0" smtClean="0">
                <a:latin typeface="ＭＳ Ｐゴシック" panose="020B0600070205080204" pitchFamily="50" charset="-128"/>
                <a:ea typeface="ＭＳ Ｐゴシック" panose="020B0600070205080204" pitchFamily="50" charset="-128"/>
              </a:rPr>
              <a:t>の調査</a:t>
            </a:r>
            <a:r>
              <a:rPr lang="ja-JP" altLang="en-US" dirty="0">
                <a:latin typeface="ＭＳ Ｐゴシック" panose="020B0600070205080204" pitchFamily="50" charset="-128"/>
                <a:ea typeface="ＭＳ Ｐゴシック" panose="020B0600070205080204" pitchFamily="50" charset="-128"/>
              </a:rPr>
              <a:t>と、本研究の事前調査に</a:t>
            </a:r>
            <a:r>
              <a:rPr lang="ja-JP" altLang="en-US" dirty="0" smtClean="0">
                <a:latin typeface="ＭＳ Ｐゴシック" panose="020B0600070205080204" pitchFamily="50" charset="-128"/>
                <a:ea typeface="ＭＳ Ｐゴシック" panose="020B0600070205080204" pitchFamily="50" charset="-128"/>
              </a:rPr>
              <a:t>おける主な相違点</a:t>
            </a:r>
            <a:r>
              <a:rPr lang="ja-JP" altLang="en-US" dirty="0">
                <a:latin typeface="ＭＳ Ｐゴシック" panose="020B0600070205080204" pitchFamily="50" charset="-128"/>
                <a:ea typeface="ＭＳ Ｐゴシック" panose="020B0600070205080204" pitchFamily="50" charset="-128"/>
              </a:rPr>
              <a:t>（</a:t>
            </a:r>
            <a:r>
              <a:rPr lang="ja-JP" altLang="en-US" dirty="0" smtClean="0">
                <a:latin typeface="ＭＳ Ｐゴシック" panose="020B0600070205080204" pitchFamily="50" charset="-128"/>
                <a:ea typeface="ＭＳ Ｐゴシック" panose="020B0600070205080204" pitchFamily="50" charset="-128"/>
              </a:rPr>
              <a:t>内容）</a:t>
            </a:r>
            <a:endParaRPr lang="ja-JP" altLang="en-US" dirty="0">
              <a:latin typeface="ＭＳ Ｐゴシック" panose="020B0600070205080204" pitchFamily="50" charset="-128"/>
              <a:ea typeface="ＭＳ Ｐゴシック" panose="020B0600070205080204" pitchFamily="50" charset="-128"/>
            </a:endParaRPr>
          </a:p>
          <a:p>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1531938250"/>
              </p:ext>
            </p:extLst>
          </p:nvPr>
        </p:nvGraphicFramePr>
        <p:xfrm>
          <a:off x="1043608" y="2708920"/>
          <a:ext cx="7056784" cy="3456383"/>
        </p:xfrm>
        <a:graphic>
          <a:graphicData uri="http://schemas.openxmlformats.org/drawingml/2006/table">
            <a:tbl>
              <a:tblPr firstRow="1" bandRow="1">
                <a:tableStyleId>{5C22544A-7EE6-4342-B048-85BDC9FD1C3A}</a:tableStyleId>
              </a:tblPr>
              <a:tblGrid>
                <a:gridCol w="1667142">
                  <a:extLst>
                    <a:ext uri="{9D8B030D-6E8A-4147-A177-3AD203B41FA5}">
                      <a16:colId xmlns:a16="http://schemas.microsoft.com/office/drawing/2014/main" xmlns="" val="20000"/>
                    </a:ext>
                  </a:extLst>
                </a:gridCol>
                <a:gridCol w="2500713">
                  <a:extLst>
                    <a:ext uri="{9D8B030D-6E8A-4147-A177-3AD203B41FA5}">
                      <a16:colId xmlns:a16="http://schemas.microsoft.com/office/drawing/2014/main" xmlns="" val="20001"/>
                    </a:ext>
                  </a:extLst>
                </a:gridCol>
                <a:gridCol w="2888929">
                  <a:extLst>
                    <a:ext uri="{9D8B030D-6E8A-4147-A177-3AD203B41FA5}">
                      <a16:colId xmlns:a16="http://schemas.microsoft.com/office/drawing/2014/main" xmlns="" val="20002"/>
                    </a:ext>
                  </a:extLst>
                </a:gridCol>
              </a:tblGrid>
              <a:tr h="499635">
                <a:tc>
                  <a:txBody>
                    <a:bodyPr/>
                    <a:lstStyle/>
                    <a:p>
                      <a:endParaRPr kumimoji="1" lang="ja-JP" altLang="en-US" sz="2000" dirty="0">
                        <a:latin typeface="+mj-ea"/>
                        <a:ea typeface="+mj-ea"/>
                      </a:endParaRPr>
                    </a:p>
                  </a:txBody>
                  <a:tcPr/>
                </a:tc>
                <a:tc>
                  <a:txBody>
                    <a:bodyPr/>
                    <a:lstStyle/>
                    <a:p>
                      <a:r>
                        <a:rPr kumimoji="1" lang="en-US" altLang="ja-JP" sz="2000" dirty="0" smtClean="0">
                          <a:latin typeface="+mj-ea"/>
                          <a:ea typeface="+mj-ea"/>
                        </a:rPr>
                        <a:t>Nan &amp; </a:t>
                      </a:r>
                      <a:r>
                        <a:rPr kumimoji="1" lang="en-US" altLang="ja-JP" sz="2000" dirty="0" err="1" smtClean="0">
                          <a:latin typeface="+mj-ea"/>
                          <a:ea typeface="+mj-ea"/>
                        </a:rPr>
                        <a:t>Heo</a:t>
                      </a:r>
                      <a:r>
                        <a:rPr kumimoji="1" lang="en-US" altLang="ja-JP" sz="2000" dirty="0" smtClean="0">
                          <a:latin typeface="+mj-ea"/>
                          <a:ea typeface="+mj-ea"/>
                        </a:rPr>
                        <a:t>(2007)</a:t>
                      </a:r>
                      <a:endParaRPr kumimoji="1" lang="ja-JP" altLang="en-US" sz="2000" dirty="0">
                        <a:latin typeface="+mj-ea"/>
                        <a:ea typeface="+mj-ea"/>
                      </a:endParaRPr>
                    </a:p>
                  </a:txBody>
                  <a:tcPr/>
                </a:tc>
                <a:tc>
                  <a:txBody>
                    <a:bodyPr/>
                    <a:lstStyle/>
                    <a:p>
                      <a:r>
                        <a:rPr kumimoji="1" lang="ja-JP" altLang="en-US" sz="2000" dirty="0" smtClean="0">
                          <a:latin typeface="+mj-ea"/>
                          <a:ea typeface="+mj-ea"/>
                        </a:rPr>
                        <a:t>本研究（２０１５）</a:t>
                      </a:r>
                      <a:endParaRPr kumimoji="1" lang="ja-JP" altLang="en-US" sz="2000" dirty="0">
                        <a:latin typeface="+mj-ea"/>
                        <a:ea typeface="+mj-ea"/>
                      </a:endParaRPr>
                    </a:p>
                  </a:txBody>
                  <a:tcPr/>
                </a:tc>
                <a:extLst>
                  <a:ext uri="{0D108BD9-81ED-4DB2-BD59-A6C34878D82A}">
                    <a16:rowId xmlns:a16="http://schemas.microsoft.com/office/drawing/2014/main" xmlns="" val="10000"/>
                  </a:ext>
                </a:extLst>
              </a:tr>
              <a:tr h="1231978">
                <a:tc>
                  <a:txBody>
                    <a:bodyPr/>
                    <a:lstStyle/>
                    <a:p>
                      <a:r>
                        <a:rPr kumimoji="1" lang="ja-JP" altLang="en-US" sz="2000" dirty="0" smtClean="0">
                          <a:latin typeface="+mj-ea"/>
                          <a:ea typeface="+mj-ea"/>
                        </a:rPr>
                        <a:t>用意したブランド数</a:t>
                      </a:r>
                      <a:endParaRPr kumimoji="1" lang="ja-JP" altLang="en-US" sz="2000" dirty="0">
                        <a:latin typeface="+mj-ea"/>
                        <a:ea typeface="+mj-ea"/>
                      </a:endParaRPr>
                    </a:p>
                  </a:txBody>
                  <a:tcPr/>
                </a:tc>
                <a:tc>
                  <a:txBody>
                    <a:bodyPr/>
                    <a:lstStyle/>
                    <a:p>
                      <a:r>
                        <a:rPr kumimoji="1" lang="ja-JP" altLang="en-US" sz="2000" dirty="0" smtClean="0">
                          <a:latin typeface="+mj-ea"/>
                          <a:ea typeface="+mj-ea"/>
                        </a:rPr>
                        <a:t>１（</a:t>
                      </a:r>
                      <a:r>
                        <a:rPr kumimoji="1" lang="en-US" altLang="ja-JP" sz="2000" dirty="0" smtClean="0">
                          <a:latin typeface="+mj-ea"/>
                          <a:ea typeface="+mj-ea"/>
                        </a:rPr>
                        <a:t>Sunshine Orange juice)</a:t>
                      </a:r>
                      <a:endParaRPr kumimoji="1" lang="ja-JP" altLang="en-US" sz="2000" dirty="0">
                        <a:latin typeface="+mj-ea"/>
                        <a:ea typeface="+mj-ea"/>
                      </a:endParaRPr>
                    </a:p>
                  </a:txBody>
                  <a:tcPr/>
                </a:tc>
                <a:tc>
                  <a:txBody>
                    <a:bodyPr/>
                    <a:lstStyle/>
                    <a:p>
                      <a:r>
                        <a:rPr kumimoji="1" lang="ja-JP" altLang="en-US" sz="2000" dirty="0" smtClean="0">
                          <a:latin typeface="+mj-ea"/>
                          <a:ea typeface="+mj-ea"/>
                        </a:rPr>
                        <a:t>６</a:t>
                      </a:r>
                      <a:r>
                        <a:rPr kumimoji="1" lang="en-US" altLang="ja-JP" sz="2000" dirty="0" smtClean="0">
                          <a:latin typeface="+mj-ea"/>
                          <a:ea typeface="+mj-ea"/>
                        </a:rPr>
                        <a:t>(</a:t>
                      </a:r>
                      <a:r>
                        <a:rPr kumimoji="1" lang="ja-JP" altLang="en-US" sz="2000" dirty="0" smtClean="0">
                          <a:latin typeface="+mj-ea"/>
                          <a:ea typeface="+mj-ea"/>
                        </a:rPr>
                        <a:t>ダース</a:t>
                      </a:r>
                      <a:r>
                        <a:rPr kumimoji="1" lang="en-US" altLang="ja-JP" sz="2000" dirty="0" smtClean="0">
                          <a:latin typeface="+mj-ea"/>
                          <a:ea typeface="+mj-ea"/>
                        </a:rPr>
                        <a:t>,</a:t>
                      </a:r>
                      <a:r>
                        <a:rPr kumimoji="1" lang="ja-JP" altLang="en-US" sz="2000" dirty="0" smtClean="0">
                          <a:latin typeface="+mj-ea"/>
                          <a:ea typeface="+mj-ea"/>
                        </a:rPr>
                        <a:t>ケンタッキー</a:t>
                      </a:r>
                      <a:r>
                        <a:rPr kumimoji="1" lang="en-US" altLang="ja-JP" sz="2000" dirty="0" smtClean="0">
                          <a:latin typeface="+mj-ea"/>
                          <a:ea typeface="+mj-ea"/>
                        </a:rPr>
                        <a:t>,</a:t>
                      </a:r>
                      <a:r>
                        <a:rPr kumimoji="1" lang="ja-JP" altLang="en-US" sz="2000" dirty="0" smtClean="0">
                          <a:latin typeface="+mj-ea"/>
                          <a:ea typeface="+mj-ea"/>
                        </a:rPr>
                        <a:t>ネピア</a:t>
                      </a:r>
                      <a:r>
                        <a:rPr kumimoji="1" lang="en-US" altLang="ja-JP" sz="2000" dirty="0" smtClean="0">
                          <a:latin typeface="+mj-ea"/>
                          <a:ea typeface="+mj-ea"/>
                        </a:rPr>
                        <a:t>,IKEA,</a:t>
                      </a:r>
                      <a:r>
                        <a:rPr kumimoji="1" lang="ja-JP" altLang="en-US" sz="2000" dirty="0" smtClean="0">
                          <a:latin typeface="+mj-ea"/>
                          <a:ea typeface="+mj-ea"/>
                        </a:rPr>
                        <a:t>アースノーマット</a:t>
                      </a:r>
                      <a:r>
                        <a:rPr kumimoji="1" lang="en-US" altLang="ja-JP" sz="2000" dirty="0" smtClean="0">
                          <a:latin typeface="+mj-ea"/>
                          <a:ea typeface="+mj-ea"/>
                        </a:rPr>
                        <a:t>,</a:t>
                      </a:r>
                      <a:r>
                        <a:rPr kumimoji="1" lang="ja-JP" altLang="en-US" sz="2000" dirty="0" smtClean="0">
                          <a:latin typeface="+mj-ea"/>
                          <a:ea typeface="+mj-ea"/>
                        </a:rPr>
                        <a:t>お～</a:t>
                      </a:r>
                      <a:r>
                        <a:rPr kumimoji="1" lang="ja-JP" altLang="en-US" sz="2000" dirty="0" err="1" smtClean="0">
                          <a:latin typeface="+mj-ea"/>
                          <a:ea typeface="+mj-ea"/>
                        </a:rPr>
                        <a:t>いお</a:t>
                      </a:r>
                      <a:r>
                        <a:rPr kumimoji="1" lang="ja-JP" altLang="en-US" sz="2000" dirty="0" smtClean="0">
                          <a:latin typeface="+mj-ea"/>
                          <a:ea typeface="+mj-ea"/>
                        </a:rPr>
                        <a:t>茶）</a:t>
                      </a:r>
                      <a:endParaRPr kumimoji="1" lang="ja-JP" altLang="en-US" sz="2000" dirty="0">
                        <a:latin typeface="+mj-ea"/>
                        <a:ea typeface="+mj-ea"/>
                      </a:endParaRPr>
                    </a:p>
                  </a:txBody>
                  <a:tcPr/>
                </a:tc>
                <a:extLst>
                  <a:ext uri="{0D108BD9-81ED-4DB2-BD59-A6C34878D82A}">
                    <a16:rowId xmlns:a16="http://schemas.microsoft.com/office/drawing/2014/main" xmlns="" val="10001"/>
                  </a:ext>
                </a:extLst>
              </a:tr>
              <a:tr h="862385">
                <a:tc>
                  <a:txBody>
                    <a:bodyPr/>
                    <a:lstStyle/>
                    <a:p>
                      <a:r>
                        <a:rPr kumimoji="1" lang="ja-JP" altLang="en-US" sz="2000" dirty="0" smtClean="0">
                          <a:latin typeface="+mj-ea"/>
                          <a:ea typeface="+mj-ea"/>
                        </a:rPr>
                        <a:t>用意したコーズ数</a:t>
                      </a:r>
                      <a:endParaRPr kumimoji="1" lang="ja-JP" altLang="en-US" sz="2000" dirty="0">
                        <a:latin typeface="+mj-ea"/>
                        <a:ea typeface="+mj-ea"/>
                      </a:endParaRPr>
                    </a:p>
                  </a:txBody>
                  <a:tcPr/>
                </a:tc>
                <a:tc>
                  <a:txBody>
                    <a:bodyPr/>
                    <a:lstStyle/>
                    <a:p>
                      <a:r>
                        <a:rPr kumimoji="1" lang="ja-JP" altLang="en-US" sz="2000" dirty="0" smtClean="0">
                          <a:latin typeface="+mj-ea"/>
                          <a:ea typeface="+mj-ea"/>
                        </a:rPr>
                        <a:t>２</a:t>
                      </a:r>
                      <a:endParaRPr kumimoji="1" lang="ja-JP" altLang="en-US" sz="2000" dirty="0">
                        <a:latin typeface="+mj-ea"/>
                        <a:ea typeface="+mj-ea"/>
                      </a:endParaRPr>
                    </a:p>
                  </a:txBody>
                  <a:tcPr/>
                </a:tc>
                <a:tc>
                  <a:txBody>
                    <a:bodyPr/>
                    <a:lstStyle/>
                    <a:p>
                      <a:r>
                        <a:rPr kumimoji="1" lang="ja-JP" altLang="en-US" sz="2000" dirty="0" smtClean="0">
                          <a:latin typeface="+mj-ea"/>
                          <a:ea typeface="+mj-ea"/>
                        </a:rPr>
                        <a:t>３０（５コーズ*６ブランド）</a:t>
                      </a:r>
                      <a:endParaRPr kumimoji="1" lang="ja-JP" altLang="en-US" sz="2000" dirty="0">
                        <a:latin typeface="+mj-ea"/>
                        <a:ea typeface="+mj-ea"/>
                      </a:endParaRPr>
                    </a:p>
                  </a:txBody>
                  <a:tcPr/>
                </a:tc>
                <a:extLst>
                  <a:ext uri="{0D108BD9-81ED-4DB2-BD59-A6C34878D82A}">
                    <a16:rowId xmlns:a16="http://schemas.microsoft.com/office/drawing/2014/main" xmlns="" val="10002"/>
                  </a:ext>
                </a:extLst>
              </a:tr>
              <a:tr h="862385">
                <a:tc>
                  <a:txBody>
                    <a:bodyPr/>
                    <a:lstStyle/>
                    <a:p>
                      <a:r>
                        <a:rPr kumimoji="1" lang="ja-JP" altLang="en-US" sz="2000" dirty="0" smtClean="0">
                          <a:latin typeface="+mj-ea"/>
                          <a:ea typeface="+mj-ea"/>
                        </a:rPr>
                        <a:t>コーズカテゴリー</a:t>
                      </a:r>
                      <a:endParaRPr kumimoji="1" lang="ja-JP" altLang="en-US" sz="2000" dirty="0">
                        <a:latin typeface="+mj-ea"/>
                        <a:ea typeface="+mj-ea"/>
                      </a:endParaRPr>
                    </a:p>
                  </a:txBody>
                  <a:tcPr/>
                </a:tc>
                <a:tc>
                  <a:txBody>
                    <a:bodyPr/>
                    <a:lstStyle/>
                    <a:p>
                      <a:r>
                        <a:rPr kumimoji="1" lang="ja-JP" altLang="en-US" sz="2000" dirty="0" smtClean="0">
                          <a:latin typeface="+mj-ea"/>
                          <a:ea typeface="+mj-ea"/>
                        </a:rPr>
                        <a:t>健康と交通安全</a:t>
                      </a:r>
                      <a:endParaRPr kumimoji="1" lang="ja-JP" altLang="en-US" sz="2000" dirty="0">
                        <a:latin typeface="+mj-ea"/>
                        <a:ea typeface="+mj-ea"/>
                      </a:endParaRPr>
                    </a:p>
                  </a:txBody>
                  <a:tcPr/>
                </a:tc>
                <a:tc>
                  <a:txBody>
                    <a:bodyPr/>
                    <a:lstStyle/>
                    <a:p>
                      <a:r>
                        <a:rPr kumimoji="1" lang="ja-JP" altLang="en-US" sz="2000" dirty="0" smtClean="0">
                          <a:latin typeface="+mj-ea"/>
                          <a:ea typeface="+mj-ea"/>
                        </a:rPr>
                        <a:t>ばらつきを持たせた</a:t>
                      </a:r>
                      <a:endParaRPr kumimoji="1" lang="ja-JP" altLang="en-US" sz="2000" dirty="0">
                        <a:latin typeface="+mj-ea"/>
                        <a:ea typeface="+mj-ea"/>
                      </a:endParaRPr>
                    </a:p>
                  </a:txBody>
                  <a:tcPr/>
                </a:tc>
                <a:extLst>
                  <a:ext uri="{0D108BD9-81ED-4DB2-BD59-A6C34878D82A}">
                    <a16:rowId xmlns:a16="http://schemas.microsoft.com/office/drawing/2014/main" xmlns="" val="10003"/>
                  </a:ext>
                </a:extLst>
              </a:tr>
            </a:tbl>
          </a:graphicData>
        </a:graphic>
      </p:graphicFrame>
      <p:sp>
        <p:nvSpPr>
          <p:cNvPr id="6" name="日付プレースホルダー 5"/>
          <p:cNvSpPr>
            <a:spLocks noGrp="1"/>
          </p:cNvSpPr>
          <p:nvPr>
            <p:ph type="dt" sz="half" idx="10"/>
          </p:nvPr>
        </p:nvSpPr>
        <p:spPr/>
        <p:txBody>
          <a:bodyPr/>
          <a:lstStyle/>
          <a:p>
            <a:fld id="{C82A7B1D-EFF2-4423-B50C-C8F85D1F2628}" type="datetime1">
              <a:rPr kumimoji="1" lang="ja-JP" altLang="en-US" smtClean="0"/>
              <a:t>2015/9/2</a:t>
            </a:fld>
            <a:endParaRPr kumimoji="1" lang="ja-JP" altLang="en-US"/>
          </a:p>
        </p:txBody>
      </p:sp>
    </p:spTree>
    <p:extLst>
      <p:ext uri="{BB962C8B-B14F-4D97-AF65-F5344CB8AC3E}">
        <p14:creationId xmlns:p14="http://schemas.microsoft.com/office/powerpoint/2010/main" val="39005527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39</a:t>
            </a:fld>
            <a:endParaRPr kumimoji="1" lang="ja-JP" altLang="en-US"/>
          </a:p>
        </p:txBody>
      </p:sp>
      <p:sp>
        <p:nvSpPr>
          <p:cNvPr id="4" name="コンテンツ プレースホルダー 3"/>
          <p:cNvSpPr>
            <a:spLocks noGrp="1"/>
          </p:cNvSpPr>
          <p:nvPr>
            <p:ph sz="quarter" idx="1"/>
          </p:nvPr>
        </p:nvSpPr>
        <p:spPr/>
        <p:txBody>
          <a:bodyPr>
            <a:normAutofit/>
          </a:bodyPr>
          <a:lstStyle/>
          <a:p>
            <a:pPr marL="0" indent="0">
              <a:buNone/>
            </a:pPr>
            <a:r>
              <a:rPr kumimoji="1" lang="ja-JP" altLang="en-US" sz="2400" dirty="0" smtClean="0">
                <a:latin typeface="+mj-ea"/>
                <a:ea typeface="+mj-ea"/>
              </a:rPr>
              <a:t>これらをまとめると、</a:t>
            </a:r>
            <a:endParaRPr kumimoji="1" lang="en-US" altLang="ja-JP" sz="2400" dirty="0" smtClean="0">
              <a:latin typeface="+mj-ea"/>
              <a:ea typeface="+mj-ea"/>
            </a:endParaRPr>
          </a:p>
          <a:p>
            <a:pPr marL="0" indent="0">
              <a:buNone/>
            </a:pPr>
            <a:r>
              <a:rPr kumimoji="1" lang="en-US" altLang="ja-JP" sz="2800" dirty="0" smtClean="0">
                <a:latin typeface="+mj-ea"/>
                <a:ea typeface="+mj-ea"/>
              </a:rPr>
              <a:t>Lafferty(2009),</a:t>
            </a:r>
            <a:r>
              <a:rPr lang="ja-JP" altLang="en-US" sz="2800" dirty="0">
                <a:latin typeface="+mj-ea"/>
                <a:ea typeface="+mj-ea"/>
              </a:rPr>
              <a:t> </a:t>
            </a:r>
            <a:r>
              <a:rPr kumimoji="1" lang="en-US" altLang="ja-JP" sz="2800" dirty="0" smtClean="0">
                <a:latin typeface="+mj-ea"/>
                <a:ea typeface="+mj-ea"/>
              </a:rPr>
              <a:t>Nan &amp; </a:t>
            </a:r>
            <a:r>
              <a:rPr kumimoji="1" lang="en-US" altLang="ja-JP" sz="2800" dirty="0" err="1" smtClean="0">
                <a:latin typeface="+mj-ea"/>
                <a:ea typeface="+mj-ea"/>
              </a:rPr>
              <a:t>Heo</a:t>
            </a:r>
            <a:r>
              <a:rPr kumimoji="1" lang="en-US" altLang="ja-JP" sz="2800" dirty="0" smtClean="0">
                <a:latin typeface="+mj-ea"/>
                <a:ea typeface="+mj-ea"/>
              </a:rPr>
              <a:t>(2007)</a:t>
            </a:r>
            <a:r>
              <a:rPr kumimoji="1" lang="ja-JP" altLang="en-US" sz="2800" dirty="0" smtClean="0">
                <a:latin typeface="+mj-ea"/>
                <a:ea typeface="+mj-ea"/>
              </a:rPr>
              <a:t>の調査と本研究の事前調査においては</a:t>
            </a:r>
            <a:endParaRPr kumimoji="1" lang="en-US" altLang="ja-JP" sz="2800" dirty="0" smtClean="0">
              <a:latin typeface="+mj-ea"/>
              <a:ea typeface="+mj-ea"/>
            </a:endParaRPr>
          </a:p>
          <a:p>
            <a:endParaRPr lang="en-US" altLang="ja-JP" dirty="0">
              <a:latin typeface="+mj-ea"/>
              <a:ea typeface="+mj-ea"/>
            </a:endParaRPr>
          </a:p>
          <a:p>
            <a:r>
              <a:rPr kumimoji="1" lang="ja-JP" altLang="en-US" dirty="0" smtClean="0">
                <a:latin typeface="+mj-ea"/>
                <a:ea typeface="+mj-ea"/>
              </a:rPr>
              <a:t>上記の研究では扱うブランド数が少なかったために、妥当な結果を得られなかったのではないか。</a:t>
            </a:r>
            <a:endParaRPr kumimoji="1" lang="en-US" altLang="ja-JP" dirty="0" smtClean="0">
              <a:latin typeface="+mj-ea"/>
              <a:ea typeface="+mj-ea"/>
            </a:endParaRPr>
          </a:p>
          <a:p>
            <a:r>
              <a:rPr lang="ja-JP" altLang="en-US" dirty="0">
                <a:latin typeface="+mj-ea"/>
                <a:ea typeface="+mj-ea"/>
              </a:rPr>
              <a:t>アメリカ</a:t>
            </a:r>
            <a:r>
              <a:rPr lang="ja-JP" altLang="en-US" dirty="0" smtClean="0">
                <a:latin typeface="+mj-ea"/>
                <a:ea typeface="+mj-ea"/>
              </a:rPr>
              <a:t>と日本という対象国の違い</a:t>
            </a:r>
            <a:endParaRPr lang="en-US" altLang="ja-JP" dirty="0" smtClean="0">
              <a:latin typeface="+mj-ea"/>
              <a:ea typeface="+mj-ea"/>
            </a:endParaRPr>
          </a:p>
          <a:p>
            <a:endParaRPr kumimoji="1" lang="en-US" altLang="ja-JP" dirty="0">
              <a:latin typeface="+mj-ea"/>
              <a:ea typeface="+mj-ea"/>
            </a:endParaRPr>
          </a:p>
          <a:p>
            <a:pPr marL="0" indent="0">
              <a:buNone/>
            </a:pPr>
            <a:r>
              <a:rPr lang="ja-JP" altLang="en-US" sz="2400" dirty="0" smtClean="0">
                <a:latin typeface="+mj-ea"/>
                <a:ea typeface="+mj-ea"/>
              </a:rPr>
              <a:t>などによって、先行研究との結論に相違がでたと考えられる。</a:t>
            </a:r>
            <a:endParaRPr lang="en-US" altLang="ja-JP" sz="2400" dirty="0" smtClean="0">
              <a:latin typeface="+mj-ea"/>
              <a:ea typeface="+mj-ea"/>
            </a:endParaRPr>
          </a:p>
        </p:txBody>
      </p:sp>
      <p:sp>
        <p:nvSpPr>
          <p:cNvPr id="5" name="日付プレースホルダー 4"/>
          <p:cNvSpPr>
            <a:spLocks noGrp="1"/>
          </p:cNvSpPr>
          <p:nvPr>
            <p:ph type="dt" sz="half" idx="10"/>
          </p:nvPr>
        </p:nvSpPr>
        <p:spPr/>
        <p:txBody>
          <a:bodyPr/>
          <a:lstStyle/>
          <a:p>
            <a:fld id="{3E7504DE-691B-4F6A-B347-118BF75BEF83}" type="datetime1">
              <a:rPr kumimoji="1" lang="ja-JP" altLang="en-US" smtClean="0"/>
              <a:t>2015/9/2</a:t>
            </a:fld>
            <a:endParaRPr kumimoji="1" lang="ja-JP" altLang="en-US"/>
          </a:p>
        </p:txBody>
      </p:sp>
    </p:spTree>
    <p:extLst>
      <p:ext uri="{BB962C8B-B14F-4D97-AF65-F5344CB8AC3E}">
        <p14:creationId xmlns:p14="http://schemas.microsoft.com/office/powerpoint/2010/main" val="308911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a:t>
            </a:fld>
            <a:endParaRPr kumimoji="1" lang="ja-JP" altLang="en-US" dirty="0"/>
          </a:p>
        </p:txBody>
      </p:sp>
      <p:sp>
        <p:nvSpPr>
          <p:cNvPr id="7" name="コンテンツ プレースホルダー 2"/>
          <p:cNvSpPr>
            <a:spLocks noGrp="1"/>
          </p:cNvSpPr>
          <p:nvPr>
            <p:ph sz="quarter" idx="1"/>
          </p:nvPr>
        </p:nvSpPr>
        <p:spPr/>
        <p:txBody>
          <a:bodyPr>
            <a:normAutofit/>
          </a:bodyPr>
          <a:lstStyle/>
          <a:p>
            <a:pPr marL="0" indent="0">
              <a:buNone/>
            </a:pPr>
            <a:r>
              <a:rPr lang="ja-JP" altLang="en-US" sz="3200" dirty="0" smtClean="0">
                <a:solidFill>
                  <a:schemeClr val="accent1"/>
                </a:solidFill>
                <a:latin typeface="+mj-ea"/>
                <a:ea typeface="+mj-ea"/>
              </a:rPr>
              <a:t>マーケティングの概念の変遷</a:t>
            </a:r>
            <a:endParaRPr lang="en-US" altLang="ja-JP" sz="3200" dirty="0" smtClean="0">
              <a:solidFill>
                <a:schemeClr val="accent1"/>
              </a:solidFill>
              <a:latin typeface="+mj-ea"/>
              <a:ea typeface="+mj-ea"/>
            </a:endParaRPr>
          </a:p>
        </p:txBody>
      </p:sp>
      <p:pic>
        <p:nvPicPr>
          <p:cNvPr id="5" name="Picture 2" descr="http://3.bp.blogspot.com/-hPogzcBwnZQ/TeeRTT6_dQI/AAAAAAAAAHE/V68tiQSp6vY/s1600/%25E3%2582%25B9%25E3%2582%25AF%25E3%2583%25AA%25E3%2583%25BC%25E3%2583%25B3%25E3%2582%25B7%25E3%2583%25A7%25E3%2583%2583%25E3%2583%2588%25EF%25BC%25882011-06-02+22.26.27%25EF%25BC%2589.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93" t="2052" r="1326"/>
          <a:stretch/>
        </p:blipFill>
        <p:spPr bwMode="auto">
          <a:xfrm>
            <a:off x="1215588" y="2095845"/>
            <a:ext cx="6770229" cy="4483331"/>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5996368" y="2060847"/>
            <a:ext cx="2013524" cy="4248473"/>
          </a:xfrm>
          <a:prstGeom prst="rect">
            <a:avLst/>
          </a:prstGeom>
          <a:noFill/>
          <a:ln w="76200">
            <a:solidFill>
              <a:srgbClr val="D7514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日付プレースホルダー 2"/>
          <p:cNvSpPr>
            <a:spLocks noGrp="1"/>
          </p:cNvSpPr>
          <p:nvPr>
            <p:ph type="dt" sz="half" idx="10"/>
          </p:nvPr>
        </p:nvSpPr>
        <p:spPr/>
        <p:txBody>
          <a:bodyPr/>
          <a:lstStyle/>
          <a:p>
            <a:fld id="{BC1AC89E-360C-4069-B790-BE8980A908FF}" type="datetime1">
              <a:rPr kumimoji="1" lang="ja-JP" altLang="en-US" smtClean="0"/>
              <a:t>2015/9/2</a:t>
            </a:fld>
            <a:endParaRPr kumimoji="1" lang="ja-JP" altLang="en-US"/>
          </a:p>
        </p:txBody>
      </p:sp>
    </p:spTree>
    <p:extLst>
      <p:ext uri="{BB962C8B-B14F-4D97-AF65-F5344CB8AC3E}">
        <p14:creationId xmlns:p14="http://schemas.microsoft.com/office/powerpoint/2010/main" val="4579484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40</a:t>
            </a:fld>
            <a:endParaRPr kumimoji="1" lang="ja-JP" altLang="en-US"/>
          </a:p>
        </p:txBody>
      </p:sp>
      <p:sp>
        <p:nvSpPr>
          <p:cNvPr id="4" name="コンテンツ プレースホルダー 3"/>
          <p:cNvSpPr>
            <a:spLocks noGrp="1"/>
          </p:cNvSpPr>
          <p:nvPr>
            <p:ph sz="quarter" idx="1"/>
          </p:nvPr>
        </p:nvSpPr>
        <p:spPr/>
        <p:txBody>
          <a:bodyPr>
            <a:normAutofit/>
          </a:bodyPr>
          <a:lstStyle/>
          <a:p>
            <a:pPr marL="0" indent="0">
              <a:buNone/>
            </a:pPr>
            <a:endParaRPr kumimoji="1" lang="en-US" altLang="ja-JP" sz="2400" dirty="0" smtClean="0">
              <a:latin typeface="+mj-ea"/>
              <a:ea typeface="+mj-ea"/>
            </a:endParaRPr>
          </a:p>
          <a:p>
            <a:pPr marL="0" indent="0">
              <a:buNone/>
            </a:pPr>
            <a:r>
              <a:rPr kumimoji="1" lang="ja-JP" altLang="en-US" sz="2400" dirty="0" smtClean="0">
                <a:latin typeface="+mj-ea"/>
                <a:ea typeface="+mj-ea"/>
              </a:rPr>
              <a:t>ここまででわかったこととしては、</a:t>
            </a:r>
            <a:endParaRPr lang="en-US" altLang="ja-JP" dirty="0" smtClean="0">
              <a:latin typeface="+mj-ea"/>
              <a:ea typeface="+mj-ea"/>
            </a:endParaRPr>
          </a:p>
          <a:p>
            <a:pPr marL="0" indent="0">
              <a:buNone/>
            </a:pPr>
            <a:endParaRPr lang="en-US" altLang="ja-JP" dirty="0">
              <a:latin typeface="+mj-ea"/>
              <a:ea typeface="+mj-ea"/>
            </a:endParaRPr>
          </a:p>
          <a:p>
            <a:pPr marL="0" indent="0">
              <a:buNone/>
            </a:pPr>
            <a:endParaRPr lang="en-US" altLang="ja-JP" dirty="0" smtClean="0">
              <a:latin typeface="+mj-ea"/>
              <a:ea typeface="+mj-ea"/>
            </a:endParaRPr>
          </a:p>
          <a:p>
            <a:pPr marL="0" indent="0">
              <a:buNone/>
            </a:pPr>
            <a:endParaRPr lang="en-US" altLang="ja-JP" sz="2400" dirty="0" smtClean="0">
              <a:latin typeface="+mj-ea"/>
              <a:ea typeface="+mj-ea"/>
            </a:endParaRPr>
          </a:p>
          <a:p>
            <a:pPr marL="0" indent="0">
              <a:buNone/>
            </a:pPr>
            <a:endParaRPr lang="en-US" altLang="ja-JP" sz="2400" dirty="0" smtClean="0">
              <a:latin typeface="+mj-ea"/>
              <a:ea typeface="+mj-ea"/>
            </a:endParaRPr>
          </a:p>
          <a:p>
            <a:pPr marL="0" indent="0">
              <a:buNone/>
            </a:pPr>
            <a:endParaRPr lang="en-US" altLang="ja-JP" sz="2400" dirty="0" smtClean="0">
              <a:latin typeface="+mj-ea"/>
              <a:ea typeface="+mj-ea"/>
            </a:endParaRPr>
          </a:p>
          <a:p>
            <a:pPr marL="0" indent="0">
              <a:buNone/>
            </a:pPr>
            <a:r>
              <a:rPr lang="ja-JP" altLang="en-US" sz="2400" dirty="0" smtClean="0">
                <a:latin typeface="+mj-ea"/>
                <a:ea typeface="+mj-ea"/>
              </a:rPr>
              <a:t>では、それは</a:t>
            </a:r>
            <a:r>
              <a:rPr lang="ja-JP" altLang="en-US" sz="2800" u="sng" dirty="0" smtClean="0">
                <a:solidFill>
                  <a:srgbClr val="D97E69"/>
                </a:solidFill>
                <a:latin typeface="+mj-ea"/>
                <a:ea typeface="+mj-ea"/>
              </a:rPr>
              <a:t>認知度が低いブランド</a:t>
            </a:r>
            <a:r>
              <a:rPr lang="ja-JP" altLang="en-US" sz="2400" dirty="0" smtClean="0">
                <a:latin typeface="+mj-ea"/>
                <a:ea typeface="+mj-ea"/>
              </a:rPr>
              <a:t>でもいえるのか。</a:t>
            </a:r>
            <a:endParaRPr lang="en-US" altLang="ja-JP" sz="2400" dirty="0" smtClean="0">
              <a:latin typeface="+mj-ea"/>
              <a:ea typeface="+mj-ea"/>
            </a:endParaRPr>
          </a:p>
          <a:p>
            <a:pPr marL="0" indent="0">
              <a:buNone/>
            </a:pPr>
            <a:endParaRPr kumimoji="1" lang="en-US" altLang="ja-JP" dirty="0">
              <a:latin typeface="+mj-ea"/>
              <a:ea typeface="+mj-ea"/>
            </a:endParaRPr>
          </a:p>
          <a:p>
            <a:pPr marL="0" indent="0">
              <a:buNone/>
            </a:pPr>
            <a:endParaRPr kumimoji="1" lang="ja-JP" altLang="en-US" dirty="0"/>
          </a:p>
        </p:txBody>
      </p:sp>
      <p:sp>
        <p:nvSpPr>
          <p:cNvPr id="5" name="角丸四角形吹き出し 4"/>
          <p:cNvSpPr/>
          <p:nvPr/>
        </p:nvSpPr>
        <p:spPr>
          <a:xfrm>
            <a:off x="251520" y="2636912"/>
            <a:ext cx="8496944" cy="1407304"/>
          </a:xfrm>
          <a:prstGeom prst="wedgeRoundRectCallout">
            <a:avLst>
              <a:gd name="adj1" fmla="val -20355"/>
              <a:gd name="adj2" fmla="val 681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u="sng" dirty="0">
                <a:latin typeface="ＭＳ Ｐゴシック" panose="020B0600070205080204" pitchFamily="50" charset="-128"/>
                <a:ea typeface="ＭＳ Ｐゴシック" panose="020B0600070205080204" pitchFamily="50" charset="-128"/>
              </a:rPr>
              <a:t>認知度が高いブランド</a:t>
            </a:r>
            <a:r>
              <a:rPr lang="ja-JP" altLang="en-US" sz="2400" dirty="0">
                <a:latin typeface="ＭＳ Ｐゴシック" panose="020B0600070205080204" pitchFamily="50" charset="-128"/>
                <a:ea typeface="ＭＳ Ｐゴシック" panose="020B0600070205080204" pitchFamily="50" charset="-128"/>
              </a:rPr>
              <a:t>では</a:t>
            </a:r>
            <a:r>
              <a:rPr lang="ja-JP" altLang="en-US" sz="2400" dirty="0" smtClean="0">
                <a:latin typeface="ＭＳ Ｐゴシック" panose="020B0600070205080204" pitchFamily="50" charset="-128"/>
                <a:ea typeface="ＭＳ Ｐゴシック" panose="020B0600070205080204" pitchFamily="50" charset="-128"/>
              </a:rPr>
              <a:t>、</a:t>
            </a:r>
            <a:endParaRPr lang="en-US" altLang="ja-JP" sz="2400" dirty="0" smtClean="0">
              <a:latin typeface="ＭＳ Ｐゴシック" panose="020B0600070205080204" pitchFamily="50" charset="-128"/>
              <a:ea typeface="ＭＳ Ｐゴシック" panose="020B0600070205080204" pitchFamily="50" charset="-128"/>
            </a:endParaRPr>
          </a:p>
          <a:p>
            <a:pPr algn="ctr"/>
            <a:r>
              <a:rPr lang="ja-JP" altLang="en-US" sz="2400" dirty="0" smtClean="0">
                <a:latin typeface="ＭＳ Ｐゴシック" panose="020B0600070205080204" pitchFamily="50" charset="-128"/>
                <a:ea typeface="ＭＳ Ｐゴシック" panose="020B0600070205080204" pitchFamily="50" charset="-128"/>
              </a:rPr>
              <a:t>適合度</a:t>
            </a:r>
            <a:r>
              <a:rPr lang="ja-JP" altLang="en-US" sz="2400" dirty="0">
                <a:latin typeface="ＭＳ Ｐゴシック" panose="020B0600070205080204" pitchFamily="50" charset="-128"/>
                <a:ea typeface="ＭＳ Ｐゴシック" panose="020B0600070205080204" pitchFamily="50" charset="-128"/>
              </a:rPr>
              <a:t>がブランドへの態度に影響していることが考えられる</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6" name="日付プレースホルダー 5"/>
          <p:cNvSpPr>
            <a:spLocks noGrp="1"/>
          </p:cNvSpPr>
          <p:nvPr>
            <p:ph type="dt" sz="half" idx="10"/>
          </p:nvPr>
        </p:nvSpPr>
        <p:spPr/>
        <p:txBody>
          <a:bodyPr/>
          <a:lstStyle/>
          <a:p>
            <a:fld id="{C863DCF0-9C33-49B9-84CB-50C8705C2E53}" type="datetime1">
              <a:rPr kumimoji="1" lang="ja-JP" altLang="en-US" smtClean="0"/>
              <a:t>2015/9/2</a:t>
            </a:fld>
            <a:endParaRPr kumimoji="1" lang="ja-JP" altLang="en-US"/>
          </a:p>
        </p:txBody>
      </p:sp>
    </p:spTree>
    <p:extLst>
      <p:ext uri="{BB962C8B-B14F-4D97-AF65-F5344CB8AC3E}">
        <p14:creationId xmlns:p14="http://schemas.microsoft.com/office/powerpoint/2010/main" val="1505422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41</a:t>
            </a:fld>
            <a:endParaRPr kumimoji="1" lang="ja-JP" altLang="en-US"/>
          </a:p>
        </p:txBody>
      </p:sp>
      <p:sp>
        <p:nvSpPr>
          <p:cNvPr id="4" name="コンテンツ プレースホルダー 3"/>
          <p:cNvSpPr>
            <a:spLocks noGrp="1"/>
          </p:cNvSpPr>
          <p:nvPr>
            <p:ph sz="quarter" idx="1"/>
          </p:nvPr>
        </p:nvSpPr>
        <p:spPr/>
        <p:txBody>
          <a:bodyPr>
            <a:normAutofit/>
          </a:bodyPr>
          <a:lstStyle/>
          <a:p>
            <a:pPr marL="0" indent="0">
              <a:buNone/>
            </a:pPr>
            <a:r>
              <a:rPr lang="ja-JP" altLang="en-US" sz="2400" dirty="0">
                <a:latin typeface="ＭＳ Ｐゴシック" panose="020B0600070205080204" pitchFamily="50" charset="-128"/>
                <a:ea typeface="ＭＳ Ｐゴシック" panose="020B0600070205080204" pitchFamily="50" charset="-128"/>
              </a:rPr>
              <a:t>調査結果より、</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認知度が高いブランドでは、適合しているかどうかは</a:t>
            </a:r>
            <a:r>
              <a:rPr lang="ja-JP" altLang="en-US" sz="2400" dirty="0">
                <a:solidFill>
                  <a:srgbClr val="D97E69"/>
                </a:solidFill>
                <a:latin typeface="ＭＳ Ｐゴシック" panose="020B0600070205080204" pitchFamily="50" charset="-128"/>
                <a:ea typeface="ＭＳ Ｐゴシック" panose="020B0600070205080204" pitchFamily="50" charset="-128"/>
              </a:rPr>
              <a:t>「</a:t>
            </a:r>
            <a:r>
              <a:rPr lang="ja-JP" altLang="en-US" sz="2400" u="sng" dirty="0">
                <a:solidFill>
                  <a:srgbClr val="D97E69"/>
                </a:solidFill>
                <a:latin typeface="ＭＳ Ｐゴシック" panose="020B0600070205080204" pitchFamily="50" charset="-128"/>
                <a:ea typeface="ＭＳ Ｐゴシック" panose="020B0600070205080204" pitchFamily="50" charset="-128"/>
              </a:rPr>
              <a:t>商品やブランドのイメージ」</a:t>
            </a:r>
            <a:r>
              <a:rPr lang="ja-JP" altLang="en-US" sz="2400" dirty="0">
                <a:latin typeface="ＭＳ Ｐゴシック" panose="020B0600070205080204" pitchFamily="50" charset="-128"/>
                <a:ea typeface="ＭＳ Ｐゴシック" panose="020B0600070205080204" pitchFamily="50" charset="-128"/>
              </a:rPr>
              <a:t>と「コーズ」の間で判断されているようだ</a:t>
            </a:r>
            <a:r>
              <a:rPr lang="ja-JP" altLang="en-US" sz="2400" dirty="0" smtClean="0">
                <a:latin typeface="ＭＳ Ｐゴシック" panose="020B0600070205080204" pitchFamily="50" charset="-128"/>
                <a:ea typeface="ＭＳ Ｐゴシック" panose="020B0600070205080204" pitchFamily="50" charset="-128"/>
              </a:rPr>
              <a:t>。</a:t>
            </a:r>
            <a:endParaRPr lang="en-US" altLang="ja-JP" sz="2400" dirty="0" smtClean="0">
              <a:latin typeface="ＭＳ Ｐゴシック" panose="020B0600070205080204" pitchFamily="50" charset="-128"/>
              <a:ea typeface="ＭＳ Ｐゴシック" panose="020B0600070205080204" pitchFamily="50" charset="-128"/>
            </a:endParaRPr>
          </a:p>
          <a:p>
            <a:pPr marL="0" indent="0">
              <a:buNone/>
            </a:pPr>
            <a:endParaRPr lang="en-US" altLang="ja-JP" sz="2000" dirty="0" smtClean="0">
              <a:latin typeface="+mj-ea"/>
              <a:ea typeface="+mj-ea"/>
            </a:endParaRPr>
          </a:p>
          <a:p>
            <a:pPr marL="0" indent="0">
              <a:buNone/>
            </a:pPr>
            <a:endParaRPr lang="en-US" altLang="ja-JP" sz="2000" dirty="0" smtClean="0">
              <a:latin typeface="+mj-ea"/>
              <a:ea typeface="+mj-ea"/>
            </a:endParaRPr>
          </a:p>
          <a:p>
            <a:pPr marL="0" indent="0">
              <a:buNone/>
            </a:pPr>
            <a:r>
              <a:rPr lang="ja-JP" altLang="en-US" sz="2400" dirty="0" smtClean="0">
                <a:latin typeface="+mj-ea"/>
                <a:ea typeface="+mj-ea"/>
              </a:rPr>
              <a:t>しかし、認知度が低いブランドでは</a:t>
            </a:r>
            <a:r>
              <a:rPr lang="ja-JP" altLang="en-US" sz="2400" dirty="0">
                <a:latin typeface="+mj-ea"/>
                <a:ea typeface="+mj-ea"/>
              </a:rPr>
              <a:t>「商品やブランドのイメージ</a:t>
            </a:r>
            <a:r>
              <a:rPr lang="ja-JP" altLang="en-US" sz="2400" dirty="0" smtClean="0">
                <a:latin typeface="+mj-ea"/>
                <a:ea typeface="+mj-ea"/>
              </a:rPr>
              <a:t>」</a:t>
            </a:r>
            <a:r>
              <a:rPr lang="ja-JP" altLang="en-US" sz="2400" dirty="0">
                <a:latin typeface="+mj-ea"/>
                <a:ea typeface="+mj-ea"/>
              </a:rPr>
              <a:t>と</a:t>
            </a:r>
            <a:r>
              <a:rPr lang="ja-JP" altLang="en-US" sz="2400" dirty="0" smtClean="0">
                <a:latin typeface="+mj-ea"/>
                <a:ea typeface="+mj-ea"/>
              </a:rPr>
              <a:t>「コーズ」との適合度判断はしづらい。</a:t>
            </a:r>
            <a:endParaRPr lang="en-US" altLang="ja-JP" dirty="0" smtClean="0">
              <a:latin typeface="+mj-ea"/>
              <a:ea typeface="+mj-ea"/>
            </a:endParaRPr>
          </a:p>
          <a:p>
            <a:pPr marL="0" indent="0">
              <a:buNone/>
            </a:pPr>
            <a:endParaRPr lang="en-US" altLang="ja-JP" dirty="0" smtClean="0">
              <a:latin typeface="+mj-ea"/>
              <a:ea typeface="+mj-ea"/>
            </a:endParaRPr>
          </a:p>
          <a:p>
            <a:pPr marL="0" indent="0">
              <a:buNone/>
            </a:pPr>
            <a:endParaRPr lang="en-US" altLang="ja-JP" dirty="0">
              <a:latin typeface="+mj-ea"/>
              <a:ea typeface="+mj-ea"/>
            </a:endParaRPr>
          </a:p>
          <a:p>
            <a:pPr marL="0" indent="0" algn="ctr">
              <a:buNone/>
            </a:pPr>
            <a:r>
              <a:rPr kumimoji="1" lang="ja-JP" altLang="en-US" sz="2400" dirty="0" smtClean="0">
                <a:latin typeface="+mj-ea"/>
                <a:ea typeface="+mj-ea"/>
              </a:rPr>
              <a:t>認知度が低いブランドでも適合の判断基準となるものを探る</a:t>
            </a:r>
            <a:endParaRPr kumimoji="1" lang="ja-JP" altLang="en-US" sz="2400" dirty="0">
              <a:latin typeface="+mj-ea"/>
              <a:ea typeface="+mj-ea"/>
            </a:endParaRPr>
          </a:p>
        </p:txBody>
      </p:sp>
      <p:sp>
        <p:nvSpPr>
          <p:cNvPr id="5" name="ストライプ矢印 4"/>
          <p:cNvSpPr/>
          <p:nvPr/>
        </p:nvSpPr>
        <p:spPr>
          <a:xfrm rot="5400000">
            <a:off x="4201572" y="4480186"/>
            <a:ext cx="650304" cy="68407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日付プレースホルダー 5"/>
          <p:cNvSpPr>
            <a:spLocks noGrp="1"/>
          </p:cNvSpPr>
          <p:nvPr>
            <p:ph type="dt" sz="half" idx="10"/>
          </p:nvPr>
        </p:nvSpPr>
        <p:spPr/>
        <p:txBody>
          <a:bodyPr/>
          <a:lstStyle/>
          <a:p>
            <a:fld id="{F4189765-A613-4EB7-8701-E44859A24B8D}" type="datetime1">
              <a:rPr kumimoji="1" lang="ja-JP" altLang="en-US" smtClean="0"/>
              <a:t>2015/9/2</a:t>
            </a:fld>
            <a:endParaRPr kumimoji="1" lang="ja-JP" altLang="en-US"/>
          </a:p>
        </p:txBody>
      </p:sp>
    </p:spTree>
    <p:extLst>
      <p:ext uri="{BB962C8B-B14F-4D97-AF65-F5344CB8AC3E}">
        <p14:creationId xmlns:p14="http://schemas.microsoft.com/office/powerpoint/2010/main" val="359252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42</a:t>
            </a:fld>
            <a:endParaRPr kumimoji="1" lang="ja-JP" altLang="en-US"/>
          </a:p>
        </p:txBody>
      </p:sp>
      <p:sp>
        <p:nvSpPr>
          <p:cNvPr id="4" name="コンテンツ プレースホルダー 3"/>
          <p:cNvSpPr>
            <a:spLocks noGrp="1"/>
          </p:cNvSpPr>
          <p:nvPr>
            <p:ph sz="quarter" idx="1"/>
          </p:nvPr>
        </p:nvSpPr>
        <p:spPr/>
        <p:txBody>
          <a:bodyPr/>
          <a:lstStyle/>
          <a:p>
            <a:pPr marL="0" lvl="0" indent="0">
              <a:buClr>
                <a:srgbClr val="D16349"/>
              </a:buClr>
              <a:buNone/>
            </a:pPr>
            <a:r>
              <a:rPr lang="en-US" altLang="ja-JP" sz="3200" dirty="0" smtClean="0">
                <a:solidFill>
                  <a:srgbClr val="D16349"/>
                </a:solidFill>
                <a:latin typeface="+mj-ea"/>
                <a:ea typeface="+mj-ea"/>
              </a:rPr>
              <a:t>【</a:t>
            </a:r>
            <a:r>
              <a:rPr lang="en-US" altLang="ja-JP" sz="3200" dirty="0">
                <a:latin typeface="+mj-ea"/>
                <a:ea typeface="+mj-ea"/>
              </a:rPr>
              <a:t> </a:t>
            </a:r>
            <a:r>
              <a:rPr lang="en-US" altLang="ja-JP" sz="3200" dirty="0" smtClean="0">
                <a:solidFill>
                  <a:srgbClr val="FF0000"/>
                </a:solidFill>
                <a:latin typeface="+mj-ea"/>
                <a:ea typeface="+mj-ea"/>
              </a:rPr>
              <a:t>Lafferty , Goldsmith</a:t>
            </a:r>
            <a:r>
              <a:rPr lang="ja-JP" altLang="en-US" sz="3200" dirty="0" smtClean="0">
                <a:solidFill>
                  <a:srgbClr val="FF0000"/>
                </a:solidFill>
                <a:latin typeface="+mj-ea"/>
                <a:ea typeface="+mj-ea"/>
              </a:rPr>
              <a:t> </a:t>
            </a:r>
            <a:r>
              <a:rPr lang="en-US" altLang="ja-JP" sz="3200" dirty="0" smtClean="0">
                <a:solidFill>
                  <a:srgbClr val="FF0000"/>
                </a:solidFill>
                <a:latin typeface="+mj-ea"/>
                <a:ea typeface="+mj-ea"/>
              </a:rPr>
              <a:t>and </a:t>
            </a:r>
            <a:r>
              <a:rPr lang="en-US" altLang="ja-JP" sz="3200" dirty="0" err="1" smtClean="0">
                <a:solidFill>
                  <a:srgbClr val="FF0000"/>
                </a:solidFill>
                <a:latin typeface="+mj-ea"/>
                <a:ea typeface="+mj-ea"/>
              </a:rPr>
              <a:t>Hult</a:t>
            </a:r>
            <a:r>
              <a:rPr lang="en-US" altLang="ja-JP" sz="3200" dirty="0" smtClean="0">
                <a:solidFill>
                  <a:srgbClr val="FF0000"/>
                </a:solidFill>
                <a:latin typeface="+mj-ea"/>
                <a:ea typeface="+mj-ea"/>
              </a:rPr>
              <a:t> (2004</a:t>
            </a:r>
            <a:r>
              <a:rPr lang="ja-JP" altLang="en-US" sz="3200" dirty="0">
                <a:solidFill>
                  <a:srgbClr val="FF0000"/>
                </a:solidFill>
                <a:latin typeface="+mj-ea"/>
                <a:ea typeface="+mj-ea"/>
              </a:rPr>
              <a:t>）</a:t>
            </a:r>
            <a:r>
              <a:rPr lang="ja-JP" altLang="en-US" sz="3200" dirty="0" smtClean="0">
                <a:solidFill>
                  <a:srgbClr val="D16349"/>
                </a:solidFill>
                <a:latin typeface="+mj-ea"/>
                <a:ea typeface="+mj-ea"/>
              </a:rPr>
              <a:t>の</a:t>
            </a:r>
            <a:r>
              <a:rPr lang="ja-JP" altLang="en-US" sz="3200" dirty="0">
                <a:solidFill>
                  <a:srgbClr val="D16349"/>
                </a:solidFill>
                <a:latin typeface="+mj-ea"/>
                <a:ea typeface="+mj-ea"/>
              </a:rPr>
              <a:t>研究</a:t>
            </a:r>
            <a:r>
              <a:rPr lang="en-US" altLang="ja-JP" sz="3200" dirty="0">
                <a:solidFill>
                  <a:srgbClr val="D16349"/>
                </a:solidFill>
                <a:latin typeface="+mj-ea"/>
                <a:ea typeface="+mj-ea"/>
              </a:rPr>
              <a:t>】</a:t>
            </a:r>
          </a:p>
          <a:p>
            <a:pPr marL="0" indent="0">
              <a:buNone/>
            </a:pPr>
            <a:r>
              <a:rPr lang="ja-JP" altLang="en-US" sz="2000" dirty="0" smtClean="0">
                <a:solidFill>
                  <a:schemeClr val="accent3">
                    <a:lumMod val="75000"/>
                  </a:schemeClr>
                </a:solidFill>
                <a:latin typeface="+mj-ea"/>
                <a:ea typeface="+mj-ea"/>
              </a:rPr>
              <a:t>「</a:t>
            </a:r>
            <a:r>
              <a:rPr lang="ja-JP" altLang="en-US" sz="2000" dirty="0">
                <a:solidFill>
                  <a:schemeClr val="accent3">
                    <a:lumMod val="75000"/>
                  </a:schemeClr>
                </a:solidFill>
                <a:latin typeface="+mj-ea"/>
                <a:ea typeface="+mj-ea"/>
              </a:rPr>
              <a:t>コーズへの事前態度」「ブランドへの事前態度」「ブランドとコーズの名前の適合度」「コーズと製品カテゴリーの適合度」の</a:t>
            </a:r>
            <a:r>
              <a:rPr lang="en-US" altLang="ja-JP" sz="2000" dirty="0">
                <a:solidFill>
                  <a:schemeClr val="accent3">
                    <a:lumMod val="75000"/>
                  </a:schemeClr>
                </a:solidFill>
                <a:latin typeface="+mj-ea"/>
                <a:ea typeface="+mj-ea"/>
              </a:rPr>
              <a:t>4</a:t>
            </a:r>
            <a:r>
              <a:rPr lang="ja-JP" altLang="en-US" sz="2000" dirty="0">
                <a:solidFill>
                  <a:schemeClr val="accent3">
                    <a:lumMod val="75000"/>
                  </a:schemeClr>
                </a:solidFill>
                <a:latin typeface="+mj-ea"/>
                <a:ea typeface="+mj-ea"/>
              </a:rPr>
              <a:t>つの選考要因が、</a:t>
            </a:r>
            <a:r>
              <a:rPr lang="ja-JP" altLang="en-US" sz="2000" u="sng" dirty="0">
                <a:solidFill>
                  <a:schemeClr val="accent3">
                    <a:lumMod val="75000"/>
                  </a:schemeClr>
                </a:solidFill>
                <a:latin typeface="+mj-ea"/>
                <a:ea typeface="+mj-ea"/>
              </a:rPr>
              <a:t>コーズ・ブランド提携（</a:t>
            </a:r>
            <a:r>
              <a:rPr lang="en-US" altLang="ja-JP" sz="2000" u="sng" dirty="0">
                <a:solidFill>
                  <a:schemeClr val="accent3">
                    <a:lumMod val="75000"/>
                  </a:schemeClr>
                </a:solidFill>
                <a:latin typeface="+mj-ea"/>
                <a:ea typeface="+mj-ea"/>
              </a:rPr>
              <a:t>CBA</a:t>
            </a:r>
            <a:r>
              <a:rPr lang="ja-JP" altLang="en-US" sz="2000" u="sng" dirty="0">
                <a:solidFill>
                  <a:schemeClr val="accent3">
                    <a:lumMod val="75000"/>
                  </a:schemeClr>
                </a:solidFill>
                <a:latin typeface="+mj-ea"/>
                <a:ea typeface="+mj-ea"/>
              </a:rPr>
              <a:t>）</a:t>
            </a:r>
            <a:r>
              <a:rPr lang="ja-JP" altLang="en-US" sz="2000" dirty="0">
                <a:solidFill>
                  <a:schemeClr val="accent3">
                    <a:lumMod val="75000"/>
                  </a:schemeClr>
                </a:solidFill>
                <a:latin typeface="+mj-ea"/>
                <a:ea typeface="+mj-ea"/>
              </a:rPr>
              <a:t>への態度に与える影響を調査した。</a:t>
            </a:r>
          </a:p>
          <a:p>
            <a:pPr marL="0" indent="0">
              <a:buNone/>
            </a:pPr>
            <a:endParaRPr kumimoji="1" lang="ja-JP" altLang="en-US" dirty="0">
              <a:solidFill>
                <a:schemeClr val="accent3">
                  <a:lumMod val="75000"/>
                </a:schemeClr>
              </a:solidFill>
            </a:endParaRPr>
          </a:p>
        </p:txBody>
      </p:sp>
      <p:sp>
        <p:nvSpPr>
          <p:cNvPr id="7" name="角丸四角形 5"/>
          <p:cNvSpPr/>
          <p:nvPr/>
        </p:nvSpPr>
        <p:spPr>
          <a:xfrm>
            <a:off x="323528" y="3429000"/>
            <a:ext cx="8424936" cy="259228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accent1"/>
                </a:solidFill>
                <a:latin typeface="ＭＳ Ｐゴシック" panose="020B0600070205080204" pitchFamily="50" charset="-128"/>
                <a:ea typeface="ＭＳ Ｐゴシック" panose="020B0600070205080204" pitchFamily="50" charset="-128"/>
              </a:rPr>
              <a:t>結論</a:t>
            </a:r>
            <a:endParaRPr lang="en-US" altLang="ja-JP" sz="2400" dirty="0" smtClean="0">
              <a:solidFill>
                <a:schemeClr val="accent1"/>
              </a:solidFill>
              <a:latin typeface="ＭＳ Ｐゴシック" panose="020B0600070205080204" pitchFamily="50" charset="-128"/>
              <a:ea typeface="ＭＳ Ｐゴシック" panose="020B0600070205080204" pitchFamily="50" charset="-128"/>
            </a:endParaRPr>
          </a:p>
          <a:p>
            <a:r>
              <a:rPr lang="ja-JP" altLang="en-US" sz="2400" dirty="0">
                <a:solidFill>
                  <a:schemeClr val="tx1"/>
                </a:solidFill>
                <a:latin typeface="ＭＳ Ｐゴシック" panose="020B0600070205080204" pitchFamily="50" charset="-128"/>
                <a:ea typeface="ＭＳ Ｐゴシック" panose="020B0600070205080204" pitchFamily="50" charset="-128"/>
              </a:rPr>
              <a:t>コーズへの事前態度とブランドへの事前態度は</a:t>
            </a:r>
            <a:r>
              <a:rPr lang="en-US" altLang="ja-JP" sz="2400" dirty="0">
                <a:solidFill>
                  <a:schemeClr val="tx1"/>
                </a:solidFill>
                <a:latin typeface="ＭＳ Ｐゴシック" panose="020B0600070205080204" pitchFamily="50" charset="-128"/>
                <a:ea typeface="ＭＳ Ｐゴシック" panose="020B0600070205080204" pitchFamily="50" charset="-128"/>
              </a:rPr>
              <a:t>CBA</a:t>
            </a:r>
            <a:r>
              <a:rPr lang="ja-JP" altLang="en-US" sz="2400" dirty="0">
                <a:solidFill>
                  <a:schemeClr val="tx1"/>
                </a:solidFill>
                <a:latin typeface="ＭＳ Ｐゴシック" panose="020B0600070205080204" pitchFamily="50" charset="-128"/>
                <a:ea typeface="ＭＳ Ｐゴシック" panose="020B0600070205080204" pitchFamily="50" charset="-128"/>
              </a:rPr>
              <a:t>を通してコーズとブランドの態度に大きな影響を与える。</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a:p>
            <a:r>
              <a:rPr lang="ja-JP" altLang="en-US" sz="2400" u="sng" dirty="0">
                <a:solidFill>
                  <a:schemeClr val="tx1"/>
                </a:solidFill>
                <a:latin typeface="ＭＳ Ｐゴシック" panose="020B0600070205080204" pitchFamily="50" charset="-128"/>
                <a:ea typeface="ＭＳ Ｐゴシック" panose="020B0600070205080204" pitchFamily="50" charset="-128"/>
              </a:rPr>
              <a:t>ブランドとコーズの名前の適合度が高いほど、</a:t>
            </a:r>
            <a:r>
              <a:rPr lang="en-US" altLang="ja-JP" sz="2400" u="sng" dirty="0">
                <a:solidFill>
                  <a:schemeClr val="tx1"/>
                </a:solidFill>
                <a:latin typeface="ＭＳ Ｐゴシック" panose="020B0600070205080204" pitchFamily="50" charset="-128"/>
                <a:ea typeface="ＭＳ Ｐゴシック" panose="020B0600070205080204" pitchFamily="50" charset="-128"/>
              </a:rPr>
              <a:t>CBA</a:t>
            </a:r>
            <a:r>
              <a:rPr lang="ja-JP" altLang="en-US" sz="2400" u="sng" dirty="0" err="1">
                <a:solidFill>
                  <a:schemeClr val="tx1"/>
                </a:solidFill>
                <a:latin typeface="ＭＳ Ｐゴシック" panose="020B0600070205080204" pitchFamily="50" charset="-128"/>
                <a:ea typeface="ＭＳ Ｐゴシック" panose="020B0600070205080204" pitchFamily="50" charset="-128"/>
              </a:rPr>
              <a:t>への</a:t>
            </a:r>
            <a:r>
              <a:rPr lang="ja-JP" altLang="en-US" sz="2400" u="sng" dirty="0">
                <a:solidFill>
                  <a:schemeClr val="tx1"/>
                </a:solidFill>
                <a:latin typeface="ＭＳ Ｐゴシック" panose="020B0600070205080204" pitchFamily="50" charset="-128"/>
                <a:ea typeface="ＭＳ Ｐゴシック" panose="020B0600070205080204" pitchFamily="50" charset="-128"/>
              </a:rPr>
              <a:t>態度に好影響を与える。</a:t>
            </a:r>
            <a:r>
              <a:rPr lang="ja-JP" altLang="en-US" sz="2400" dirty="0">
                <a:solidFill>
                  <a:schemeClr val="tx1"/>
                </a:solidFill>
                <a:latin typeface="ＭＳ Ｐゴシック" panose="020B0600070205080204" pitchFamily="50" charset="-128"/>
                <a:ea typeface="ＭＳ Ｐゴシック" panose="020B0600070205080204" pitchFamily="50" charset="-128"/>
              </a:rPr>
              <a:t>一方、コーズと製品カテゴリーの適合度が</a:t>
            </a:r>
            <a:r>
              <a:rPr lang="en-US" altLang="ja-JP" sz="2400" dirty="0">
                <a:solidFill>
                  <a:schemeClr val="tx1"/>
                </a:solidFill>
                <a:latin typeface="ＭＳ Ｐゴシック" panose="020B0600070205080204" pitchFamily="50" charset="-128"/>
                <a:ea typeface="ＭＳ Ｐゴシック" panose="020B0600070205080204" pitchFamily="50" charset="-128"/>
              </a:rPr>
              <a:t>CBA</a:t>
            </a:r>
            <a:r>
              <a:rPr lang="ja-JP" altLang="en-US" sz="2400" dirty="0" err="1">
                <a:solidFill>
                  <a:schemeClr val="tx1"/>
                </a:solidFill>
                <a:latin typeface="ＭＳ Ｐゴシック" panose="020B0600070205080204" pitchFamily="50" charset="-128"/>
                <a:ea typeface="ＭＳ Ｐゴシック" panose="020B0600070205080204" pitchFamily="50" charset="-128"/>
              </a:rPr>
              <a:t>への</a:t>
            </a:r>
            <a:r>
              <a:rPr lang="ja-JP" altLang="en-US" sz="2400" dirty="0">
                <a:solidFill>
                  <a:schemeClr val="tx1"/>
                </a:solidFill>
                <a:latin typeface="ＭＳ Ｐゴシック" panose="020B0600070205080204" pitchFamily="50" charset="-128"/>
                <a:ea typeface="ＭＳ Ｐゴシック" panose="020B0600070205080204" pitchFamily="50" charset="-128"/>
              </a:rPr>
              <a:t>態度に与える影響は見られなかった</a:t>
            </a:r>
            <a:r>
              <a:rPr lang="ja-JP" altLang="en-US" sz="2400" dirty="0" smtClean="0">
                <a:solidFill>
                  <a:schemeClr val="tx1"/>
                </a:solidFill>
                <a:latin typeface="ＭＳ Ｐゴシック" panose="020B0600070205080204" pitchFamily="50" charset="-128"/>
                <a:ea typeface="ＭＳ Ｐゴシック" panose="020B0600070205080204" pitchFamily="50" charset="-128"/>
              </a:rPr>
              <a:t>。</a:t>
            </a:r>
            <a:endParaRPr lang="en-US" altLang="ja-JP" sz="2400" dirty="0">
              <a:solidFill>
                <a:schemeClr val="tx1"/>
              </a:solidFill>
              <a:latin typeface="ＭＳ Ｐゴシック" panose="020B0600070205080204" pitchFamily="50" charset="-128"/>
              <a:ea typeface="ＭＳ Ｐゴシック" panose="020B0600070205080204" pitchFamily="50" charset="-128"/>
            </a:endParaRPr>
          </a:p>
        </p:txBody>
      </p:sp>
      <p:sp>
        <p:nvSpPr>
          <p:cNvPr id="5" name="日付プレースホルダー 4"/>
          <p:cNvSpPr>
            <a:spLocks noGrp="1"/>
          </p:cNvSpPr>
          <p:nvPr>
            <p:ph type="dt" sz="half" idx="10"/>
          </p:nvPr>
        </p:nvSpPr>
        <p:spPr/>
        <p:txBody>
          <a:bodyPr/>
          <a:lstStyle/>
          <a:p>
            <a:fld id="{C9DDA2E4-7F24-4BBD-9869-36506B1CE8D5}" type="datetime1">
              <a:rPr kumimoji="1" lang="ja-JP" altLang="en-US" smtClean="0"/>
              <a:t>2015/9/2</a:t>
            </a:fld>
            <a:endParaRPr kumimoji="1" lang="ja-JP" altLang="en-US"/>
          </a:p>
        </p:txBody>
      </p:sp>
    </p:spTree>
    <p:extLst>
      <p:ext uri="{BB962C8B-B14F-4D97-AF65-F5344CB8AC3E}">
        <p14:creationId xmlns:p14="http://schemas.microsoft.com/office/powerpoint/2010/main" val="4079632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仮説導出</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43</a:t>
            </a:fld>
            <a:endParaRPr kumimoji="1" lang="ja-JP" altLang="en-US"/>
          </a:p>
        </p:txBody>
      </p:sp>
      <p:sp>
        <p:nvSpPr>
          <p:cNvPr id="4" name="コンテンツ プレースホルダー 3"/>
          <p:cNvSpPr>
            <a:spLocks noGrp="1"/>
          </p:cNvSpPr>
          <p:nvPr>
            <p:ph sz="quarter" idx="1"/>
          </p:nvPr>
        </p:nvSpPr>
        <p:spPr/>
        <p:txBody>
          <a:bodyPr>
            <a:normAutofit/>
          </a:bodyPr>
          <a:lstStyle/>
          <a:p>
            <a:r>
              <a:rPr kumimoji="1" lang="en-US" altLang="ja-JP" dirty="0" err="1" smtClean="0">
                <a:latin typeface="ＭＳ Ｐゴシック" panose="020B0600070205080204" pitchFamily="50" charset="-128"/>
                <a:ea typeface="ＭＳ Ｐゴシック" panose="020B0600070205080204" pitchFamily="50" charset="-128"/>
              </a:rPr>
              <a:t>Lafferty,Goldsmith</a:t>
            </a:r>
            <a:r>
              <a:rPr kumimoji="1" lang="ja-JP" altLang="en-US" dirty="0" smtClean="0">
                <a:latin typeface="ＭＳ Ｐゴシック" panose="020B0600070205080204" pitchFamily="50" charset="-128"/>
                <a:ea typeface="ＭＳ Ｐゴシック" panose="020B0600070205080204" pitchFamily="50" charset="-128"/>
              </a:rPr>
              <a:t>＆</a:t>
            </a:r>
            <a:r>
              <a:rPr kumimoji="1" lang="en-US" altLang="ja-JP" dirty="0" err="1" smtClean="0">
                <a:latin typeface="ＭＳ Ｐゴシック" panose="020B0600070205080204" pitchFamily="50" charset="-128"/>
                <a:ea typeface="ＭＳ Ｐゴシック" panose="020B0600070205080204" pitchFamily="50" charset="-128"/>
              </a:rPr>
              <a:t>Hult</a:t>
            </a:r>
            <a:r>
              <a:rPr kumimoji="1" lang="en-US" altLang="ja-JP" dirty="0" smtClean="0">
                <a:latin typeface="ＭＳ Ｐゴシック" panose="020B0600070205080204" pitchFamily="50" charset="-128"/>
                <a:ea typeface="ＭＳ Ｐゴシック" panose="020B0600070205080204" pitchFamily="50" charset="-128"/>
              </a:rPr>
              <a:t>(2004)</a:t>
            </a:r>
            <a:r>
              <a:rPr lang="ja-JP" altLang="en-US" dirty="0" smtClean="0">
                <a:latin typeface="ＭＳ Ｐゴシック" panose="020B0600070205080204" pitchFamily="50" charset="-128"/>
                <a:ea typeface="ＭＳ Ｐゴシック" panose="020B0600070205080204" pitchFamily="50" charset="-128"/>
              </a:rPr>
              <a:t>の研究において</a:t>
            </a:r>
            <a:r>
              <a:rPr kumimoji="1" lang="ja-JP" altLang="en-US" dirty="0" smtClean="0">
                <a:latin typeface="ＭＳ Ｐゴシック" panose="020B0600070205080204" pitchFamily="50" charset="-128"/>
                <a:ea typeface="ＭＳ Ｐゴシック" panose="020B0600070205080204" pitchFamily="50" charset="-128"/>
              </a:rPr>
              <a:t>、</a:t>
            </a:r>
            <a:endParaRPr kumimoji="1" lang="en-US" altLang="ja-JP" dirty="0" smtClean="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a:t>
            </a:r>
            <a:r>
              <a:rPr kumimoji="1" lang="ja-JP" altLang="en-US" dirty="0" smtClean="0">
                <a:latin typeface="ＭＳ Ｐゴシック" panose="020B0600070205080204" pitchFamily="50" charset="-128"/>
                <a:ea typeface="ＭＳ Ｐゴシック" panose="020B0600070205080204" pitchFamily="50" charset="-128"/>
              </a:rPr>
              <a:t>ブランドとコーズ</a:t>
            </a:r>
            <a:r>
              <a:rPr lang="ja-JP" altLang="en-US" dirty="0" smtClean="0">
                <a:latin typeface="ＭＳ Ｐゴシック" panose="020B0600070205080204" pitchFamily="50" charset="-128"/>
                <a:ea typeface="ＭＳ Ｐゴシック" panose="020B0600070205080204" pitchFamily="50" charset="-128"/>
              </a:rPr>
              <a:t>の名前の</a:t>
            </a:r>
            <a:r>
              <a:rPr kumimoji="1" lang="ja-JP" altLang="en-US" dirty="0" smtClean="0">
                <a:latin typeface="ＭＳ Ｐゴシック" panose="020B0600070205080204" pitchFamily="50" charset="-128"/>
                <a:ea typeface="ＭＳ Ｐゴシック" panose="020B0600070205080204" pitchFamily="50" charset="-128"/>
              </a:rPr>
              <a:t>適合度が高いほどコーズブラ　　　ンド提携への態度に好影響を与えることが証明された。</a:t>
            </a:r>
            <a:endParaRPr kumimoji="1" lang="en-US" altLang="ja-JP" dirty="0" smtClean="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endParaRPr kumimoji="1" lang="en-US" altLang="ja-JP" dirty="0" smtClean="0">
              <a:latin typeface="ＭＳ Ｐゴシック" panose="020B0600070205080204" pitchFamily="50" charset="-128"/>
              <a:ea typeface="ＭＳ Ｐゴシック" panose="020B0600070205080204" pitchFamily="50" charset="-128"/>
            </a:endParaRPr>
          </a:p>
          <a:p>
            <a:r>
              <a:rPr lang="ja-JP" altLang="en-US" sz="2400" dirty="0" smtClean="0">
                <a:latin typeface="ＭＳ Ｐゴシック" panose="020B0600070205080204" pitchFamily="50" charset="-128"/>
                <a:ea typeface="ＭＳ Ｐゴシック" panose="020B0600070205080204" pitchFamily="50" charset="-128"/>
              </a:rPr>
              <a:t>この先行研究での結論を応用して</a:t>
            </a:r>
            <a:r>
              <a:rPr lang="en-US" altLang="ja-JP" sz="2400" dirty="0" smtClean="0">
                <a:latin typeface="ＭＳ Ｐゴシック" panose="020B0600070205080204" pitchFamily="50" charset="-128"/>
                <a:ea typeface="ＭＳ Ｐゴシック" panose="020B0600070205080204" pitchFamily="50" charset="-128"/>
              </a:rPr>
              <a:t>,</a:t>
            </a:r>
          </a:p>
          <a:p>
            <a:pPr marL="0" indent="0">
              <a:buNone/>
            </a:pPr>
            <a:r>
              <a:rPr kumimoji="1" lang="ja-JP" altLang="en-US" sz="2800" dirty="0" smtClean="0">
                <a:latin typeface="ＭＳ Ｐゴシック" panose="020B0600070205080204" pitchFamily="50" charset="-128"/>
                <a:ea typeface="ＭＳ Ｐゴシック" panose="020B0600070205080204" pitchFamily="50" charset="-128"/>
              </a:rPr>
              <a:t>商品やブランドのイメージとコーズの適合だけでなく、</a:t>
            </a:r>
            <a:endParaRPr kumimoji="1" lang="en-US" altLang="ja-JP" sz="2800" dirty="0" smtClean="0">
              <a:latin typeface="ＭＳ Ｐゴシック" panose="020B0600070205080204" pitchFamily="50" charset="-128"/>
              <a:ea typeface="ＭＳ Ｐゴシック" panose="020B0600070205080204" pitchFamily="50" charset="-128"/>
            </a:endParaRPr>
          </a:p>
          <a:p>
            <a:pPr marL="0" indent="0">
              <a:buNone/>
            </a:pPr>
            <a:r>
              <a:rPr kumimoji="1" lang="ja-JP" altLang="en-US" u="sng" dirty="0" smtClean="0">
                <a:latin typeface="ＭＳ Ｐゴシック" panose="020B0600070205080204" pitchFamily="50" charset="-128"/>
                <a:ea typeface="ＭＳ Ｐゴシック" panose="020B0600070205080204" pitchFamily="50" charset="-128"/>
              </a:rPr>
              <a:t>ブランドとコーズの</a:t>
            </a:r>
            <a:r>
              <a:rPr kumimoji="1" lang="ja-JP" altLang="en-US" u="sng" dirty="0" smtClean="0">
                <a:solidFill>
                  <a:srgbClr val="D97E69"/>
                </a:solidFill>
                <a:latin typeface="ＭＳ Ｐゴシック" panose="020B0600070205080204" pitchFamily="50" charset="-128"/>
                <a:ea typeface="ＭＳ Ｐゴシック" panose="020B0600070205080204" pitchFamily="50" charset="-128"/>
              </a:rPr>
              <a:t>「名前」</a:t>
            </a:r>
            <a:r>
              <a:rPr kumimoji="1" lang="ja-JP" altLang="en-US" u="sng" dirty="0" smtClean="0">
                <a:latin typeface="ＭＳ Ｐゴシック" panose="020B0600070205080204" pitchFamily="50" charset="-128"/>
                <a:ea typeface="ＭＳ Ｐゴシック" panose="020B0600070205080204" pitchFamily="50" charset="-128"/>
              </a:rPr>
              <a:t>が適合しててもブランドへの態度に影響を与えるのではないか。</a:t>
            </a:r>
            <a:endParaRPr kumimoji="1" lang="ja-JP" altLang="en-US" u="sng" dirty="0">
              <a:latin typeface="ＭＳ Ｐゴシック" panose="020B0600070205080204" pitchFamily="50" charset="-128"/>
              <a:ea typeface="ＭＳ Ｐゴシック" panose="020B0600070205080204" pitchFamily="50" charset="-128"/>
            </a:endParaRPr>
          </a:p>
        </p:txBody>
      </p:sp>
      <p:sp>
        <p:nvSpPr>
          <p:cNvPr id="5" name="日付プレースホルダー 4"/>
          <p:cNvSpPr>
            <a:spLocks noGrp="1"/>
          </p:cNvSpPr>
          <p:nvPr>
            <p:ph type="dt" sz="half" idx="10"/>
          </p:nvPr>
        </p:nvSpPr>
        <p:spPr/>
        <p:txBody>
          <a:bodyPr/>
          <a:lstStyle/>
          <a:p>
            <a:fld id="{842219D4-2239-4926-9F20-F0012C172448}" type="datetime1">
              <a:rPr kumimoji="1" lang="ja-JP" altLang="en-US" smtClean="0"/>
              <a:t>2015/9/2</a:t>
            </a:fld>
            <a:endParaRPr kumimoji="1" lang="ja-JP" altLang="en-US"/>
          </a:p>
        </p:txBody>
      </p:sp>
    </p:spTree>
    <p:extLst>
      <p:ext uri="{BB962C8B-B14F-4D97-AF65-F5344CB8AC3E}">
        <p14:creationId xmlns:p14="http://schemas.microsoft.com/office/powerpoint/2010/main" val="42303142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44</a:t>
            </a:fld>
            <a:endParaRPr kumimoji="1" lang="ja-JP" altLang="en-US"/>
          </a:p>
        </p:txBody>
      </p:sp>
      <p:sp>
        <p:nvSpPr>
          <p:cNvPr id="4" name="コンテンツ プレースホルダー 3"/>
          <p:cNvSpPr>
            <a:spLocks noGrp="1"/>
          </p:cNvSpPr>
          <p:nvPr>
            <p:ph sz="quarter" idx="1"/>
          </p:nvPr>
        </p:nvSpPr>
        <p:spPr/>
        <p:txBody>
          <a:bodyPr/>
          <a:lstStyle/>
          <a:p>
            <a:endParaRPr kumimoji="1" lang="ja-JP" altLang="en-US" dirty="0"/>
          </a:p>
        </p:txBody>
      </p:sp>
      <p:sp>
        <p:nvSpPr>
          <p:cNvPr id="5" name="角丸四角形 4"/>
          <p:cNvSpPr/>
          <p:nvPr/>
        </p:nvSpPr>
        <p:spPr>
          <a:xfrm>
            <a:off x="1187624" y="2492896"/>
            <a:ext cx="6768752" cy="28803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latin typeface="+mj-ea"/>
                <a:ea typeface="+mj-ea"/>
              </a:rPr>
              <a:t>ブランドの認知度にかかわらず、</a:t>
            </a:r>
            <a:r>
              <a:rPr kumimoji="1" lang="ja-JP" altLang="en-US" sz="2400" dirty="0" smtClean="0">
                <a:latin typeface="+mj-ea"/>
                <a:ea typeface="+mj-ea"/>
              </a:rPr>
              <a:t>ブランドとコーズの「名前」が適合しているとき、ブランドへの好意的な態度が形成される。</a:t>
            </a:r>
            <a:endParaRPr kumimoji="1" lang="ja-JP" altLang="en-US" sz="2400" dirty="0">
              <a:latin typeface="+mj-ea"/>
              <a:ea typeface="+mj-ea"/>
            </a:endParaRPr>
          </a:p>
        </p:txBody>
      </p:sp>
      <p:sp>
        <p:nvSpPr>
          <p:cNvPr id="6" name="日付プレースホルダー 5"/>
          <p:cNvSpPr>
            <a:spLocks noGrp="1"/>
          </p:cNvSpPr>
          <p:nvPr>
            <p:ph type="dt" sz="half" idx="10"/>
          </p:nvPr>
        </p:nvSpPr>
        <p:spPr/>
        <p:txBody>
          <a:bodyPr/>
          <a:lstStyle/>
          <a:p>
            <a:fld id="{9E85D70C-3135-4F6A-830B-2AA5E5DADB2B}" type="datetime1">
              <a:rPr kumimoji="1" lang="ja-JP" altLang="en-US" smtClean="0"/>
              <a:t>2015/9/2</a:t>
            </a:fld>
            <a:endParaRPr kumimoji="1" lang="ja-JP" altLang="en-US"/>
          </a:p>
        </p:txBody>
      </p:sp>
    </p:spTree>
    <p:extLst>
      <p:ext uri="{BB962C8B-B14F-4D97-AF65-F5344CB8AC3E}">
        <p14:creationId xmlns:p14="http://schemas.microsoft.com/office/powerpoint/2010/main" val="40462917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45</a:t>
            </a:fld>
            <a:endParaRPr kumimoji="1" lang="ja-JP" altLang="en-US"/>
          </a:p>
        </p:txBody>
      </p:sp>
      <p:sp>
        <p:nvSpPr>
          <p:cNvPr id="4" name="コンテンツ プレースホルダー 3"/>
          <p:cNvSpPr>
            <a:spLocks noGrp="1"/>
          </p:cNvSpPr>
          <p:nvPr>
            <p:ph sz="quarter" idx="1"/>
          </p:nvPr>
        </p:nvSpPr>
        <p:spPr/>
        <p:txBody>
          <a:bodyPr>
            <a:normAutofit/>
          </a:bodyPr>
          <a:lstStyle/>
          <a:p>
            <a:r>
              <a:rPr kumimoji="1" lang="ja-JP" altLang="en-US" sz="2400" dirty="0" smtClean="0">
                <a:latin typeface="ＭＳ Ｐゴシック" panose="020B0600070205080204" pitchFamily="50" charset="-128"/>
                <a:ea typeface="ＭＳ Ｐゴシック" panose="020B0600070205080204" pitchFamily="50" charset="-128"/>
              </a:rPr>
              <a:t>系１　認知度が低いブランドにおいて、</a:t>
            </a:r>
            <a:r>
              <a:rPr lang="ja-JP" altLang="en-US" sz="2400" dirty="0" smtClean="0">
                <a:latin typeface="ＭＳ Ｐゴシック" panose="020B0600070205080204" pitchFamily="50" charset="-128"/>
                <a:ea typeface="ＭＳ Ｐゴシック" panose="020B0600070205080204" pitchFamily="50" charset="-128"/>
              </a:rPr>
              <a:t>ブランドとコーズの名前が</a:t>
            </a:r>
            <a:r>
              <a:rPr lang="ja-JP" altLang="en-US" sz="2400" dirty="0">
                <a:latin typeface="ＭＳ Ｐゴシック" panose="020B0600070205080204" pitchFamily="50" charset="-128"/>
                <a:ea typeface="ＭＳ Ｐゴシック" panose="020B0600070205080204" pitchFamily="50" charset="-128"/>
              </a:rPr>
              <a:t>適合しているとき、ブランドへの好意的な態度が形成される</a:t>
            </a:r>
            <a:r>
              <a:rPr lang="ja-JP" altLang="en-US" sz="2400" dirty="0" smtClean="0">
                <a:latin typeface="ＭＳ Ｐゴシック" panose="020B0600070205080204" pitchFamily="50" charset="-128"/>
                <a:ea typeface="ＭＳ Ｐゴシック" panose="020B0600070205080204" pitchFamily="50" charset="-128"/>
              </a:rPr>
              <a:t>。</a:t>
            </a:r>
            <a:endParaRPr lang="en-US" altLang="ja-JP" sz="2400" dirty="0" smtClean="0">
              <a:latin typeface="ＭＳ Ｐゴシック" panose="020B0600070205080204" pitchFamily="50" charset="-128"/>
              <a:ea typeface="ＭＳ Ｐゴシック" panose="020B0600070205080204" pitchFamily="50" charset="-128"/>
            </a:endParaRPr>
          </a:p>
          <a:p>
            <a:endParaRPr lang="ja-JP" altLang="en-US" sz="2400" dirty="0">
              <a:latin typeface="ＭＳ Ｐゴシック" panose="020B0600070205080204" pitchFamily="50" charset="-128"/>
              <a:ea typeface="ＭＳ Ｐゴシック" panose="020B0600070205080204" pitchFamily="50" charset="-128"/>
            </a:endParaRPr>
          </a:p>
          <a:p>
            <a:endParaRPr kumimoji="1" lang="en-US" altLang="ja-JP" sz="2400" dirty="0" smtClean="0">
              <a:latin typeface="ＭＳ Ｐゴシック" panose="020B0600070205080204" pitchFamily="50" charset="-128"/>
              <a:ea typeface="ＭＳ Ｐゴシック" panose="020B0600070205080204" pitchFamily="50" charset="-128"/>
            </a:endParaRPr>
          </a:p>
          <a:p>
            <a:r>
              <a:rPr lang="ja-JP" altLang="en-US" sz="2400" dirty="0" smtClean="0">
                <a:latin typeface="ＭＳ Ｐゴシック" panose="020B0600070205080204" pitchFamily="50" charset="-128"/>
                <a:ea typeface="ＭＳ Ｐゴシック" panose="020B0600070205080204" pitchFamily="50" charset="-128"/>
              </a:rPr>
              <a:t>系２　認知度が高いブランドにおいて、ブランドとコーズの名前が</a:t>
            </a:r>
            <a:r>
              <a:rPr lang="ja-JP" altLang="en-US" sz="2400" dirty="0">
                <a:latin typeface="ＭＳ Ｐゴシック" panose="020B0600070205080204" pitchFamily="50" charset="-128"/>
                <a:ea typeface="ＭＳ Ｐゴシック" panose="020B0600070205080204" pitchFamily="50" charset="-128"/>
              </a:rPr>
              <a:t>適合しているとき、ブランドへの好意的な態度が形成される</a:t>
            </a:r>
            <a:r>
              <a:rPr lang="ja-JP" altLang="en-US" sz="2400" dirty="0" smtClean="0">
                <a:latin typeface="ＭＳ Ｐゴシック" panose="020B0600070205080204" pitchFamily="50" charset="-128"/>
                <a:ea typeface="ＭＳ Ｐゴシック" panose="020B0600070205080204" pitchFamily="50" charset="-128"/>
              </a:rPr>
              <a:t>。</a:t>
            </a:r>
            <a:endParaRPr lang="en-US" altLang="ja-JP" sz="2400" dirty="0" smtClean="0">
              <a:latin typeface="ＭＳ Ｐゴシック" panose="020B0600070205080204" pitchFamily="50" charset="-128"/>
              <a:ea typeface="ＭＳ Ｐゴシック" panose="020B0600070205080204" pitchFamily="50" charset="-128"/>
            </a:endParaRPr>
          </a:p>
          <a:p>
            <a:endParaRPr lang="en-US" altLang="ja-JP" sz="2400" dirty="0" smtClean="0">
              <a:latin typeface="ＭＳ Ｐゴシック" panose="020B0600070205080204" pitchFamily="50" charset="-128"/>
              <a:ea typeface="ＭＳ Ｐゴシック" panose="020B0600070205080204" pitchFamily="50" charset="-128"/>
            </a:endParaRPr>
          </a:p>
          <a:p>
            <a:endParaRPr lang="ja-JP" altLang="en-US" sz="2400" dirty="0">
              <a:latin typeface="ＭＳ Ｐゴシック" panose="020B0600070205080204" pitchFamily="50" charset="-128"/>
              <a:ea typeface="ＭＳ Ｐゴシック" panose="020B0600070205080204" pitchFamily="50" charset="-128"/>
            </a:endParaRPr>
          </a:p>
          <a:p>
            <a:r>
              <a:rPr lang="ja-JP" altLang="en-US" sz="2400" dirty="0" smtClean="0">
                <a:latin typeface="ＭＳ Ｐゴシック" panose="020B0600070205080204" pitchFamily="50" charset="-128"/>
                <a:ea typeface="ＭＳ Ｐゴシック" panose="020B0600070205080204" pitchFamily="50" charset="-128"/>
              </a:rPr>
              <a:t>系３　</a:t>
            </a:r>
            <a:r>
              <a:rPr lang="ja-JP" altLang="en-US" sz="2400" dirty="0">
                <a:latin typeface="ＭＳ Ｐゴシック" panose="020B0600070205080204" pitchFamily="50" charset="-128"/>
                <a:ea typeface="ＭＳ Ｐゴシック" panose="020B0600070205080204" pitchFamily="50" charset="-128"/>
              </a:rPr>
              <a:t>ブランドの認知度にかかわらず、</a:t>
            </a:r>
            <a:r>
              <a:rPr lang="ja-JP" altLang="en-US" sz="2400" dirty="0" smtClean="0">
                <a:latin typeface="ＭＳ Ｐゴシック" panose="020B0600070205080204" pitchFamily="50" charset="-128"/>
                <a:ea typeface="ＭＳ Ｐゴシック" panose="020B0600070205080204" pitchFamily="50" charset="-128"/>
              </a:rPr>
              <a:t>ブランドとコーズの名前が適合</a:t>
            </a:r>
            <a:r>
              <a:rPr lang="ja-JP" altLang="en-US" sz="2400" dirty="0">
                <a:latin typeface="ＭＳ Ｐゴシック" panose="020B0600070205080204" pitchFamily="50" charset="-128"/>
                <a:ea typeface="ＭＳ Ｐゴシック" panose="020B0600070205080204" pitchFamily="50" charset="-128"/>
              </a:rPr>
              <a:t>しているとき、ブランドへの好意的な態度が形成される。</a:t>
            </a:r>
          </a:p>
          <a:p>
            <a:endParaRPr lang="en-US" altLang="ja-JP" sz="2400" dirty="0">
              <a:latin typeface="ＭＳ Ｐゴシック" panose="020B0600070205080204" pitchFamily="50" charset="-128"/>
              <a:ea typeface="ＭＳ Ｐゴシック" panose="020B0600070205080204" pitchFamily="50" charset="-128"/>
            </a:endParaRPr>
          </a:p>
        </p:txBody>
      </p:sp>
      <p:sp>
        <p:nvSpPr>
          <p:cNvPr id="5" name="日付プレースホルダー 4"/>
          <p:cNvSpPr>
            <a:spLocks noGrp="1"/>
          </p:cNvSpPr>
          <p:nvPr>
            <p:ph type="dt" sz="half" idx="10"/>
          </p:nvPr>
        </p:nvSpPr>
        <p:spPr/>
        <p:txBody>
          <a:bodyPr/>
          <a:lstStyle/>
          <a:p>
            <a:fld id="{E1616EC7-C7E6-453B-9339-119618121868}" type="datetime1">
              <a:rPr kumimoji="1" lang="ja-JP" altLang="en-US" smtClean="0"/>
              <a:t>2015/9/2</a:t>
            </a:fld>
            <a:endParaRPr kumimoji="1" lang="ja-JP" altLang="en-US"/>
          </a:p>
        </p:txBody>
      </p:sp>
    </p:spTree>
    <p:extLst>
      <p:ext uri="{BB962C8B-B14F-4D97-AF65-F5344CB8AC3E}">
        <p14:creationId xmlns:p14="http://schemas.microsoft.com/office/powerpoint/2010/main" val="12967347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参考文献</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46</a:t>
            </a:fld>
            <a:endParaRPr kumimoji="1" lang="ja-JP" altLang="en-US"/>
          </a:p>
        </p:txBody>
      </p:sp>
      <p:sp>
        <p:nvSpPr>
          <p:cNvPr id="3" name="コンテンツ プレースホルダー 2"/>
          <p:cNvSpPr>
            <a:spLocks noGrp="1"/>
          </p:cNvSpPr>
          <p:nvPr>
            <p:ph sz="quarter" idx="1"/>
          </p:nvPr>
        </p:nvSpPr>
        <p:spPr>
          <a:xfrm>
            <a:off x="301752" y="1527048"/>
            <a:ext cx="8503920" cy="5070304"/>
          </a:xfrm>
        </p:spPr>
        <p:txBody>
          <a:bodyPr>
            <a:normAutofit/>
          </a:bodyPr>
          <a:lstStyle/>
          <a:p>
            <a:r>
              <a:rPr lang="ja-JP" altLang="en-US" sz="1800" dirty="0">
                <a:latin typeface="+mj-ea"/>
                <a:ea typeface="+mj-ea"/>
              </a:rPr>
              <a:t>フィリップ・コトラー（</a:t>
            </a:r>
            <a:r>
              <a:rPr lang="en-US" altLang="ja-JP" sz="1800" dirty="0">
                <a:latin typeface="+mj-ea"/>
                <a:ea typeface="+mj-ea"/>
              </a:rPr>
              <a:t>2010</a:t>
            </a:r>
            <a:r>
              <a:rPr lang="ja-JP" altLang="en-US" sz="1800" dirty="0" smtClean="0">
                <a:latin typeface="+mj-ea"/>
                <a:ea typeface="+mj-ea"/>
              </a:rPr>
              <a:t>）</a:t>
            </a:r>
            <a:r>
              <a:rPr lang="en-US" altLang="ja-JP" sz="1800" dirty="0">
                <a:latin typeface="+mj-ea"/>
                <a:ea typeface="+mj-ea"/>
              </a:rPr>
              <a:t>『</a:t>
            </a:r>
            <a:r>
              <a:rPr lang="ja-JP" altLang="en-US" sz="1800" dirty="0" smtClean="0">
                <a:latin typeface="+mj-ea"/>
                <a:ea typeface="+mj-ea"/>
              </a:rPr>
              <a:t>マーケティング</a:t>
            </a:r>
            <a:r>
              <a:rPr lang="en-US" altLang="ja-JP" sz="1800" dirty="0">
                <a:latin typeface="+mj-ea"/>
                <a:ea typeface="+mj-ea"/>
              </a:rPr>
              <a:t>3.0</a:t>
            </a:r>
            <a:r>
              <a:rPr lang="ja-JP" altLang="en-US" sz="1800" dirty="0">
                <a:latin typeface="+mj-ea"/>
                <a:ea typeface="+mj-ea"/>
              </a:rPr>
              <a:t>　ソーシャル・メディア時代の</a:t>
            </a:r>
            <a:r>
              <a:rPr lang="ja-JP" altLang="en-US" sz="1800" dirty="0" smtClean="0">
                <a:latin typeface="+mj-ea"/>
                <a:ea typeface="+mj-ea"/>
              </a:rPr>
              <a:t>新法則</a:t>
            </a:r>
            <a:r>
              <a:rPr lang="en-US" altLang="ja-JP" sz="1800" dirty="0" smtClean="0">
                <a:latin typeface="+mj-ea"/>
                <a:ea typeface="+mj-ea"/>
              </a:rPr>
              <a:t>』</a:t>
            </a:r>
          </a:p>
          <a:p>
            <a:r>
              <a:rPr lang="ja-JP" altLang="en-US" sz="1800" dirty="0" smtClean="0">
                <a:latin typeface="+mj-ea"/>
                <a:ea typeface="+mj-ea"/>
              </a:rPr>
              <a:t>フィリップ</a:t>
            </a:r>
            <a:r>
              <a:rPr lang="ja-JP" altLang="en-US" sz="1800" dirty="0">
                <a:latin typeface="+mj-ea"/>
                <a:ea typeface="+mj-ea"/>
              </a:rPr>
              <a:t>・</a:t>
            </a:r>
            <a:r>
              <a:rPr lang="ja-JP" altLang="en-US" sz="1800" dirty="0" smtClean="0">
                <a:latin typeface="+mj-ea"/>
                <a:ea typeface="+mj-ea"/>
              </a:rPr>
              <a:t>コトラー、ナンシー</a:t>
            </a:r>
            <a:r>
              <a:rPr lang="ja-JP" altLang="en-US" sz="1800" dirty="0">
                <a:latin typeface="+mj-ea"/>
                <a:ea typeface="+mj-ea"/>
              </a:rPr>
              <a:t>・</a:t>
            </a:r>
            <a:r>
              <a:rPr lang="ja-JP" altLang="en-US" sz="1800" dirty="0" smtClean="0">
                <a:latin typeface="+mj-ea"/>
                <a:ea typeface="+mj-ea"/>
              </a:rPr>
              <a:t>リー（</a:t>
            </a:r>
            <a:r>
              <a:rPr lang="en-US" altLang="ja-JP" sz="1800" dirty="0" smtClean="0">
                <a:latin typeface="+mj-ea"/>
                <a:ea typeface="+mj-ea"/>
              </a:rPr>
              <a:t>2005</a:t>
            </a:r>
            <a:r>
              <a:rPr lang="ja-JP" altLang="en-US" sz="1800" dirty="0" smtClean="0">
                <a:latin typeface="+mj-ea"/>
                <a:ea typeface="+mj-ea"/>
              </a:rPr>
              <a:t>）</a:t>
            </a:r>
            <a:r>
              <a:rPr lang="en-US" altLang="ja-JP" sz="1800" dirty="0" smtClean="0">
                <a:latin typeface="+mj-ea"/>
                <a:ea typeface="+mj-ea"/>
              </a:rPr>
              <a:t>『</a:t>
            </a:r>
            <a:r>
              <a:rPr lang="ja-JP" altLang="en-US" sz="1800" dirty="0">
                <a:latin typeface="+mj-ea"/>
                <a:ea typeface="+mj-ea"/>
              </a:rPr>
              <a:t>社会的責任のマーケティング</a:t>
            </a:r>
            <a:r>
              <a:rPr lang="en-US" altLang="ja-JP" sz="1800" dirty="0">
                <a:latin typeface="+mj-ea"/>
                <a:ea typeface="+mj-ea"/>
              </a:rPr>
              <a:t>――</a:t>
            </a:r>
            <a:r>
              <a:rPr lang="ja-JP" altLang="en-US" sz="1800" dirty="0">
                <a:latin typeface="+mj-ea"/>
                <a:ea typeface="+mj-ea"/>
              </a:rPr>
              <a:t>「</a:t>
            </a:r>
            <a:r>
              <a:rPr lang="ja-JP" altLang="en-US" sz="1800" dirty="0" smtClean="0">
                <a:latin typeface="+mj-ea"/>
                <a:ea typeface="+mj-ea"/>
              </a:rPr>
              <a:t>事業</a:t>
            </a:r>
            <a:r>
              <a:rPr lang="ja-JP" altLang="en-US" sz="1800" dirty="0">
                <a:latin typeface="+mj-ea"/>
                <a:ea typeface="+mj-ea"/>
              </a:rPr>
              <a:t>の成功」と「</a:t>
            </a:r>
            <a:r>
              <a:rPr lang="en-US" altLang="ja-JP" sz="1800" dirty="0">
                <a:latin typeface="+mj-ea"/>
                <a:ea typeface="+mj-ea"/>
              </a:rPr>
              <a:t>CSR</a:t>
            </a:r>
            <a:r>
              <a:rPr lang="ja-JP" altLang="en-US" sz="1800" dirty="0">
                <a:latin typeface="+mj-ea"/>
                <a:ea typeface="+mj-ea"/>
              </a:rPr>
              <a:t>」を両立する</a:t>
            </a:r>
            <a:r>
              <a:rPr lang="en-US" altLang="ja-JP" sz="1800" dirty="0" smtClean="0">
                <a:latin typeface="+mj-ea"/>
                <a:ea typeface="+mj-ea"/>
              </a:rPr>
              <a:t>』</a:t>
            </a:r>
            <a:r>
              <a:rPr lang="ja-JP" altLang="en-US" sz="1800" dirty="0" smtClean="0">
                <a:latin typeface="+mj-ea"/>
                <a:ea typeface="+mj-ea"/>
              </a:rPr>
              <a:t>恩蔵直人監</a:t>
            </a:r>
            <a:r>
              <a:rPr lang="ja-JP" altLang="en-US" sz="1800" dirty="0">
                <a:latin typeface="+mj-ea"/>
                <a:ea typeface="+mj-ea"/>
              </a:rPr>
              <a:t>訳、東洋経済</a:t>
            </a:r>
            <a:r>
              <a:rPr lang="ja-JP" altLang="en-US" sz="1800" dirty="0" smtClean="0">
                <a:latin typeface="+mj-ea"/>
                <a:ea typeface="+mj-ea"/>
              </a:rPr>
              <a:t>新報社 </a:t>
            </a:r>
            <a:r>
              <a:rPr lang="en-US" altLang="ja-JP" sz="1800" dirty="0" smtClean="0">
                <a:latin typeface="+mj-ea"/>
              </a:rPr>
              <a:t>Philip </a:t>
            </a:r>
            <a:r>
              <a:rPr lang="en-US" altLang="ja-JP" sz="1800" dirty="0">
                <a:latin typeface="+mj-ea"/>
              </a:rPr>
              <a:t>Kotler and Nancy </a:t>
            </a:r>
            <a:r>
              <a:rPr lang="en-US" altLang="ja-JP" sz="1800" dirty="0" smtClean="0">
                <a:latin typeface="+mj-ea"/>
              </a:rPr>
              <a:t>Lee(2005) “</a:t>
            </a:r>
            <a:r>
              <a:rPr lang="en-US" altLang="ja-JP" sz="1800" dirty="0" smtClean="0">
                <a:latin typeface="+mj-ea"/>
                <a:ea typeface="+mj-ea"/>
              </a:rPr>
              <a:t>Corporate Social Responsibility”</a:t>
            </a:r>
          </a:p>
          <a:p>
            <a:r>
              <a:rPr lang="ja-JP" altLang="en-US" sz="1800" dirty="0" smtClean="0">
                <a:latin typeface="+mj-ea"/>
                <a:ea typeface="+mj-ea"/>
              </a:rPr>
              <a:t>長坂寿久（</a:t>
            </a:r>
            <a:r>
              <a:rPr lang="en-US" altLang="ja-JP" sz="1800" dirty="0" smtClean="0">
                <a:latin typeface="+mj-ea"/>
                <a:ea typeface="+mj-ea"/>
              </a:rPr>
              <a:t>2010</a:t>
            </a:r>
            <a:r>
              <a:rPr lang="ja-JP" altLang="en-US" sz="1800" dirty="0" smtClean="0">
                <a:latin typeface="+mj-ea"/>
                <a:ea typeface="+mj-ea"/>
              </a:rPr>
              <a:t>）</a:t>
            </a:r>
            <a:r>
              <a:rPr lang="ja-JP" altLang="en-US" sz="1800" dirty="0">
                <a:latin typeface="+mj-ea"/>
                <a:ea typeface="+mj-ea"/>
              </a:rPr>
              <a:t>「</a:t>
            </a:r>
            <a:r>
              <a:rPr lang="ja-JP" altLang="en-US" sz="1800" dirty="0" smtClean="0">
                <a:latin typeface="+mj-ea"/>
                <a:ea typeface="+mj-ea"/>
              </a:rPr>
              <a:t>コーズ・リレーテッド・マーケティング」</a:t>
            </a:r>
            <a:r>
              <a:rPr lang="en-US" altLang="ja-JP" sz="1800" dirty="0" smtClean="0">
                <a:latin typeface="+mj-ea"/>
                <a:ea typeface="+mj-ea"/>
              </a:rPr>
              <a:t>『</a:t>
            </a:r>
            <a:r>
              <a:rPr lang="ja-JP" altLang="en-US" sz="1800" dirty="0" smtClean="0">
                <a:latin typeface="+mj-ea"/>
                <a:ea typeface="+mj-ea"/>
              </a:rPr>
              <a:t>季刊 国際貿易と投資</a:t>
            </a:r>
            <a:r>
              <a:rPr lang="en-US" altLang="ja-JP" sz="1800" dirty="0" smtClean="0">
                <a:latin typeface="+mj-ea"/>
                <a:ea typeface="+mj-ea"/>
              </a:rPr>
              <a:t>』No.81</a:t>
            </a:r>
          </a:p>
          <a:p>
            <a:r>
              <a:rPr lang="ja-JP" altLang="en-US" sz="1800" dirty="0" smtClean="0">
                <a:latin typeface="+mj-ea"/>
                <a:ea typeface="+mj-ea"/>
              </a:rPr>
              <a:t>松尾順（</a:t>
            </a:r>
            <a:r>
              <a:rPr lang="en-US" altLang="ja-JP" sz="1800" dirty="0" smtClean="0">
                <a:latin typeface="+mj-ea"/>
                <a:ea typeface="+mj-ea"/>
              </a:rPr>
              <a:t>2010</a:t>
            </a:r>
            <a:r>
              <a:rPr lang="ja-JP" altLang="en-US" sz="1800" dirty="0" smtClean="0">
                <a:latin typeface="+mj-ea"/>
                <a:ea typeface="+mj-ea"/>
              </a:rPr>
              <a:t>）</a:t>
            </a:r>
            <a:r>
              <a:rPr lang="en-US" altLang="ja-JP" sz="1800" dirty="0" smtClean="0">
                <a:latin typeface="+mj-ea"/>
                <a:ea typeface="+mj-ea"/>
              </a:rPr>
              <a:t>『</a:t>
            </a:r>
            <a:r>
              <a:rPr lang="ja-JP" altLang="en-US" sz="1800" dirty="0" smtClean="0">
                <a:latin typeface="+mj-ea"/>
                <a:ea typeface="+mj-ea"/>
              </a:rPr>
              <a:t>ブランディング戦略</a:t>
            </a:r>
            <a:r>
              <a:rPr lang="en-US" altLang="ja-JP" sz="1800" dirty="0" smtClean="0">
                <a:latin typeface="+mj-ea"/>
                <a:ea typeface="+mj-ea"/>
              </a:rPr>
              <a:t>』</a:t>
            </a:r>
            <a:r>
              <a:rPr lang="ja-JP" altLang="en-US" sz="1800" dirty="0" smtClean="0">
                <a:latin typeface="+mj-ea"/>
                <a:ea typeface="+mj-ea"/>
              </a:rPr>
              <a:t>株式会社誠文堂新光社</a:t>
            </a:r>
            <a:endParaRPr lang="en-US" altLang="ja-JP" sz="1800" dirty="0" smtClean="0">
              <a:latin typeface="+mj-ea"/>
              <a:ea typeface="+mj-ea"/>
            </a:endParaRPr>
          </a:p>
          <a:p>
            <a:r>
              <a:rPr lang="ja-JP" altLang="en-US" sz="1800" dirty="0">
                <a:latin typeface="+mj-ea"/>
                <a:ea typeface="+mj-ea"/>
              </a:rPr>
              <a:t>世良耕一（</a:t>
            </a:r>
            <a:r>
              <a:rPr lang="en-US" altLang="ja-JP" sz="1800" dirty="0">
                <a:latin typeface="+mj-ea"/>
                <a:ea typeface="+mj-ea"/>
              </a:rPr>
              <a:t>1998</a:t>
            </a:r>
            <a:r>
              <a:rPr lang="ja-JP" altLang="en-US" sz="1800" dirty="0">
                <a:latin typeface="+mj-ea"/>
                <a:ea typeface="+mj-ea"/>
              </a:rPr>
              <a:t>）「コーズ・リレーテッド・マーケティングの概念と日本における必要性～フィランソロピーと併存する</a:t>
            </a:r>
            <a:r>
              <a:rPr lang="en-US" altLang="ja-JP" sz="1800" dirty="0">
                <a:latin typeface="+mj-ea"/>
                <a:ea typeface="+mj-ea"/>
              </a:rPr>
              <a:t>『</a:t>
            </a:r>
            <a:r>
              <a:rPr lang="ja-JP" altLang="en-US" sz="1800" dirty="0">
                <a:latin typeface="+mj-ea"/>
                <a:ea typeface="+mj-ea"/>
              </a:rPr>
              <a:t>社会貢献を行う際の選択肢</a:t>
            </a:r>
            <a:r>
              <a:rPr lang="en-US" altLang="ja-JP" sz="1800" dirty="0">
                <a:latin typeface="+mj-ea"/>
                <a:ea typeface="+mj-ea"/>
              </a:rPr>
              <a:t>』</a:t>
            </a:r>
            <a:r>
              <a:rPr lang="ja-JP" altLang="en-US" sz="1800" dirty="0">
                <a:latin typeface="+mj-ea"/>
                <a:ea typeface="+mj-ea"/>
              </a:rPr>
              <a:t>として～」</a:t>
            </a:r>
            <a:r>
              <a:rPr lang="en-US" altLang="ja-JP" sz="1800" dirty="0">
                <a:latin typeface="+mj-ea"/>
                <a:ea typeface="+mj-ea"/>
              </a:rPr>
              <a:t>『</a:t>
            </a:r>
            <a:r>
              <a:rPr lang="ja-JP" altLang="en-US" sz="1800" dirty="0">
                <a:latin typeface="+mj-ea"/>
                <a:ea typeface="+mj-ea"/>
              </a:rPr>
              <a:t>函大商学論</a:t>
            </a:r>
          </a:p>
          <a:p>
            <a:r>
              <a:rPr lang="ja-JP" altLang="en-US" sz="1800" dirty="0">
                <a:latin typeface="+mj-ea"/>
                <a:ea typeface="+mj-ea"/>
              </a:rPr>
              <a:t>    究</a:t>
            </a:r>
            <a:r>
              <a:rPr lang="en-US" altLang="ja-JP" sz="1800" dirty="0">
                <a:latin typeface="+mj-ea"/>
                <a:ea typeface="+mj-ea"/>
              </a:rPr>
              <a:t>』</a:t>
            </a:r>
            <a:r>
              <a:rPr lang="ja-JP" altLang="en-US" sz="1800" dirty="0">
                <a:latin typeface="+mj-ea"/>
                <a:ea typeface="+mj-ea"/>
              </a:rPr>
              <a:t>第</a:t>
            </a:r>
            <a:r>
              <a:rPr lang="en-US" altLang="ja-JP" sz="1800" dirty="0">
                <a:latin typeface="+mj-ea"/>
                <a:ea typeface="+mj-ea"/>
              </a:rPr>
              <a:t>31</a:t>
            </a:r>
            <a:r>
              <a:rPr lang="ja-JP" altLang="en-US" sz="1800" dirty="0">
                <a:latin typeface="+mj-ea"/>
                <a:ea typeface="+mj-ea"/>
              </a:rPr>
              <a:t>輯第</a:t>
            </a:r>
            <a:r>
              <a:rPr lang="en-US" altLang="ja-JP" sz="1800" dirty="0">
                <a:latin typeface="+mj-ea"/>
                <a:ea typeface="+mj-ea"/>
              </a:rPr>
              <a:t>1</a:t>
            </a:r>
            <a:r>
              <a:rPr lang="ja-JP" altLang="en-US" sz="1800" dirty="0">
                <a:latin typeface="+mj-ea"/>
                <a:ea typeface="+mj-ea"/>
              </a:rPr>
              <a:t>号、</a:t>
            </a:r>
            <a:r>
              <a:rPr lang="en-US" altLang="ja-JP" sz="1800" dirty="0" smtClean="0">
                <a:latin typeface="+mj-ea"/>
                <a:ea typeface="+mj-ea"/>
              </a:rPr>
              <a:t>pp.79-99</a:t>
            </a:r>
            <a:endParaRPr lang="en-US" altLang="ja-JP" sz="1800" dirty="0">
              <a:latin typeface="+mj-ea"/>
              <a:ea typeface="+mj-ea"/>
            </a:endParaRPr>
          </a:p>
          <a:p>
            <a:r>
              <a:rPr lang="ja-JP" altLang="en-US" sz="1800" dirty="0" smtClean="0">
                <a:latin typeface="+mj-ea"/>
                <a:ea typeface="+mj-ea"/>
              </a:rPr>
              <a:t>世良</a:t>
            </a:r>
            <a:r>
              <a:rPr lang="ja-JP" altLang="en-US" sz="1800" dirty="0">
                <a:latin typeface="+mj-ea"/>
                <a:ea typeface="+mj-ea"/>
              </a:rPr>
              <a:t>（</a:t>
            </a:r>
            <a:r>
              <a:rPr lang="en-US" altLang="ja-JP" sz="1800" dirty="0">
                <a:latin typeface="+mj-ea"/>
                <a:ea typeface="+mj-ea"/>
              </a:rPr>
              <a:t>2004</a:t>
            </a:r>
            <a:r>
              <a:rPr lang="ja-JP" altLang="en-US" sz="1800" dirty="0">
                <a:latin typeface="+mj-ea"/>
                <a:ea typeface="+mj-ea"/>
              </a:rPr>
              <a:t>）「コーズ・リレーテッド・マーケティング評価に影響を与える要因に関する一考察～</a:t>
            </a:r>
            <a:r>
              <a:rPr lang="en-US" altLang="ja-JP" sz="1800" dirty="0">
                <a:latin typeface="+mj-ea"/>
                <a:ea typeface="+mj-ea"/>
              </a:rPr>
              <a:t>『</a:t>
            </a:r>
            <a:r>
              <a:rPr lang="ja-JP" altLang="en-US" sz="1800" dirty="0">
                <a:latin typeface="+mj-ea"/>
                <a:ea typeface="+mj-ea"/>
              </a:rPr>
              <a:t>消費者とコーズの関係</a:t>
            </a:r>
            <a:r>
              <a:rPr lang="en-US" altLang="ja-JP" sz="1800" dirty="0">
                <a:latin typeface="+mj-ea"/>
                <a:ea typeface="+mj-ea"/>
              </a:rPr>
              <a:t>』</a:t>
            </a:r>
            <a:r>
              <a:rPr lang="ja-JP" altLang="en-US" sz="1800" dirty="0">
                <a:latin typeface="+mj-ea"/>
                <a:ea typeface="+mj-ea"/>
              </a:rPr>
              <a:t>からのアプローチ～」</a:t>
            </a:r>
            <a:r>
              <a:rPr lang="en-US" altLang="ja-JP" sz="1800" dirty="0">
                <a:latin typeface="+mj-ea"/>
                <a:ea typeface="+mj-ea"/>
              </a:rPr>
              <a:t>『</a:t>
            </a:r>
            <a:r>
              <a:rPr lang="ja-JP" altLang="en-US" sz="1800" dirty="0">
                <a:latin typeface="+mj-ea"/>
                <a:ea typeface="+mj-ea"/>
              </a:rPr>
              <a:t>広告科学</a:t>
            </a:r>
            <a:r>
              <a:rPr lang="en-US" altLang="ja-JP" sz="1800" dirty="0">
                <a:latin typeface="+mj-ea"/>
                <a:ea typeface="+mj-ea"/>
              </a:rPr>
              <a:t>』</a:t>
            </a:r>
            <a:r>
              <a:rPr lang="ja-JP" altLang="en-US" sz="1800" dirty="0">
                <a:latin typeface="+mj-ea"/>
                <a:ea typeface="+mj-ea"/>
              </a:rPr>
              <a:t>第</a:t>
            </a:r>
            <a:r>
              <a:rPr lang="en-US" altLang="ja-JP" sz="1800" dirty="0">
                <a:latin typeface="+mj-ea"/>
                <a:ea typeface="+mj-ea"/>
              </a:rPr>
              <a:t>45</a:t>
            </a:r>
            <a:r>
              <a:rPr lang="ja-JP" altLang="en-US" sz="1800" dirty="0">
                <a:latin typeface="+mj-ea"/>
                <a:ea typeface="+mj-ea"/>
              </a:rPr>
              <a:t>集</a:t>
            </a:r>
            <a:r>
              <a:rPr lang="en-US" altLang="ja-JP" sz="1800" dirty="0" smtClean="0">
                <a:latin typeface="+mj-ea"/>
                <a:ea typeface="+mj-ea"/>
              </a:rPr>
              <a:t>pp.90-105</a:t>
            </a:r>
          </a:p>
          <a:p>
            <a:r>
              <a:rPr lang="ja-JP" altLang="en-US" sz="1800" dirty="0" smtClean="0">
                <a:latin typeface="+mj-ea"/>
                <a:ea typeface="+mj-ea"/>
              </a:rPr>
              <a:t>葛　佳琪（</a:t>
            </a:r>
            <a:r>
              <a:rPr lang="en-US" altLang="ja-JP" sz="1800" dirty="0" smtClean="0">
                <a:latin typeface="+mj-ea"/>
                <a:ea typeface="+mj-ea"/>
              </a:rPr>
              <a:t>2009</a:t>
            </a:r>
            <a:r>
              <a:rPr lang="ja-JP" altLang="en-US" sz="1800" dirty="0" smtClean="0">
                <a:latin typeface="+mj-ea"/>
                <a:ea typeface="+mj-ea"/>
              </a:rPr>
              <a:t>）「コーズ・リレーテッド・マーケティングが消費者行動に与える影響」</a:t>
            </a:r>
            <a:endParaRPr lang="en-US" altLang="ja-JP" sz="1800" dirty="0">
              <a:latin typeface="+mj-ea"/>
              <a:ea typeface="+mj-ea"/>
            </a:endParaRPr>
          </a:p>
          <a:p>
            <a:endParaRPr lang="en-US" altLang="ja-JP" sz="1800" dirty="0" smtClean="0">
              <a:latin typeface="+mj-ea"/>
              <a:ea typeface="+mj-ea"/>
            </a:endParaRPr>
          </a:p>
          <a:p>
            <a:pPr marL="0" indent="0">
              <a:buNone/>
            </a:pPr>
            <a:endParaRPr lang="en-US" altLang="ja-JP" sz="1800" dirty="0" smtClean="0">
              <a:latin typeface="+mj-ea"/>
              <a:ea typeface="+mj-ea"/>
            </a:endParaRPr>
          </a:p>
        </p:txBody>
      </p:sp>
      <p:sp>
        <p:nvSpPr>
          <p:cNvPr id="5" name="日付プレースホルダー 4"/>
          <p:cNvSpPr>
            <a:spLocks noGrp="1"/>
          </p:cNvSpPr>
          <p:nvPr>
            <p:ph type="dt" sz="half" idx="10"/>
          </p:nvPr>
        </p:nvSpPr>
        <p:spPr/>
        <p:txBody>
          <a:bodyPr/>
          <a:lstStyle/>
          <a:p>
            <a:fld id="{BEE3B5FC-F1CF-4CAB-8E9D-842B64BC7E8B}" type="datetime1">
              <a:rPr kumimoji="1" lang="ja-JP" altLang="en-US" smtClean="0"/>
              <a:t>2015/9/2</a:t>
            </a:fld>
            <a:endParaRPr kumimoji="1" lang="ja-JP" altLang="en-US"/>
          </a:p>
        </p:txBody>
      </p:sp>
    </p:spTree>
    <p:extLst>
      <p:ext uri="{BB962C8B-B14F-4D97-AF65-F5344CB8AC3E}">
        <p14:creationId xmlns:p14="http://schemas.microsoft.com/office/powerpoint/2010/main" val="6792039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47</a:t>
            </a:fld>
            <a:endParaRPr kumimoji="1" lang="ja-JP" altLang="en-US"/>
          </a:p>
        </p:txBody>
      </p:sp>
      <p:sp>
        <p:nvSpPr>
          <p:cNvPr id="4" name="コンテンツ プレースホルダー 3"/>
          <p:cNvSpPr>
            <a:spLocks noGrp="1"/>
          </p:cNvSpPr>
          <p:nvPr>
            <p:ph sz="quarter" idx="1"/>
          </p:nvPr>
        </p:nvSpPr>
        <p:spPr/>
        <p:txBody>
          <a:bodyPr>
            <a:normAutofit/>
          </a:bodyPr>
          <a:lstStyle/>
          <a:p>
            <a:r>
              <a:rPr lang="en-US" altLang="ja-JP" sz="1700" dirty="0" smtClean="0"/>
              <a:t>Lafferty</a:t>
            </a:r>
            <a:r>
              <a:rPr lang="en-US" altLang="ja-JP" sz="1700" dirty="0"/>
              <a:t>, B.A. (2007), “The relevance of fit in a cause-brand </a:t>
            </a:r>
            <a:r>
              <a:rPr lang="en-US" altLang="ja-JP" sz="1700" dirty="0" smtClean="0"/>
              <a:t>alliance </a:t>
            </a:r>
            <a:r>
              <a:rPr lang="en-US" altLang="ja-JP" sz="1700" dirty="0"/>
              <a:t>when consumers evaluate corporate credibility,” </a:t>
            </a:r>
            <a:r>
              <a:rPr lang="en-US" altLang="ja-JP" sz="1700" i="1" dirty="0">
                <a:latin typeface="Century" panose="02040604050505020304" pitchFamily="18" charset="0"/>
              </a:rPr>
              <a:t>Journal of Business Research</a:t>
            </a:r>
            <a:r>
              <a:rPr lang="en-US" altLang="ja-JP" sz="1700" dirty="0"/>
              <a:t>, Vol.60, pp.447-453</a:t>
            </a:r>
            <a:r>
              <a:rPr lang="en-US" altLang="ja-JP" sz="1700" dirty="0" smtClean="0"/>
              <a:t>.</a:t>
            </a:r>
          </a:p>
          <a:p>
            <a:r>
              <a:rPr lang="en-US" altLang="ja-JP" sz="1700" dirty="0"/>
              <a:t>Lafferty, B.A. (2009), “Selecting the Right Cause Partners for the Right Reasons: The Role of Importance and Fit in Cause- Brand Alliances,” </a:t>
            </a:r>
            <a:r>
              <a:rPr lang="en-US" altLang="ja-JP" sz="1700" i="1" dirty="0">
                <a:latin typeface="Century" panose="02040604050505020304" pitchFamily="18" charset="0"/>
              </a:rPr>
              <a:t>Psychology &amp; Marketing</a:t>
            </a:r>
            <a:r>
              <a:rPr lang="en-US" altLang="ja-JP" sz="1700" dirty="0"/>
              <a:t>, Vol.26, No.4, pp.359-382.</a:t>
            </a:r>
          </a:p>
          <a:p>
            <a:r>
              <a:rPr lang="en-US" altLang="ja-JP" sz="1700" dirty="0"/>
              <a:t>Nan, X. and </a:t>
            </a:r>
            <a:r>
              <a:rPr lang="en-US" altLang="ja-JP" sz="1700" dirty="0" err="1"/>
              <a:t>Heo</a:t>
            </a:r>
            <a:r>
              <a:rPr lang="en-US" altLang="ja-JP" sz="1700" dirty="0"/>
              <a:t>, K. (2007), “Consumer Responses to Corporate Social Responsibility Initiatives: Examining the Role of Brand-Cause Fit in Cause-Related Marketing,” </a:t>
            </a:r>
            <a:r>
              <a:rPr lang="en-US" altLang="ja-JP" sz="1700" i="1" dirty="0">
                <a:latin typeface="Century" panose="02040604050505020304" pitchFamily="18" charset="0"/>
              </a:rPr>
              <a:t>Journal of Advertising</a:t>
            </a:r>
            <a:r>
              <a:rPr lang="en-US" altLang="ja-JP" sz="1700" dirty="0"/>
              <a:t>, Vol.36, No.2, pp.63-74</a:t>
            </a:r>
          </a:p>
          <a:p>
            <a:r>
              <a:rPr kumimoji="1" lang="en-US" altLang="ja-JP" sz="1600" dirty="0" smtClean="0"/>
              <a:t>Haas , Sarah M. and Peter Magnusson(2006),</a:t>
            </a:r>
            <a:r>
              <a:rPr kumimoji="1" lang="ja-JP" altLang="en-US" sz="1600" dirty="0" smtClean="0"/>
              <a:t>“</a:t>
            </a:r>
            <a:r>
              <a:rPr lang="en-US" altLang="ja-JP" sz="1600" dirty="0"/>
              <a:t>CAUSE MARKETING: DOES CAUSE/BRAND “FIT” </a:t>
            </a:r>
            <a:r>
              <a:rPr lang="en-US" altLang="ja-JP" sz="1600" dirty="0" smtClean="0"/>
              <a:t>AFFECT</a:t>
            </a:r>
            <a:r>
              <a:rPr lang="ja-JP" altLang="en-US" sz="1600" dirty="0"/>
              <a:t> </a:t>
            </a:r>
            <a:r>
              <a:rPr lang="en-US" altLang="ja-JP" sz="1600" dirty="0" smtClean="0"/>
              <a:t>BRAND ATTITUDE,” </a:t>
            </a:r>
            <a:r>
              <a:rPr lang="en-US" altLang="ja-JP" sz="1600" i="1" dirty="0" smtClean="0">
                <a:latin typeface="Century" panose="02040604050505020304" pitchFamily="18" charset="0"/>
              </a:rPr>
              <a:t>AMA Summer Educators’ Conference 2006</a:t>
            </a:r>
            <a:r>
              <a:rPr lang="en-US" altLang="ja-JP" sz="1600" dirty="0" smtClean="0"/>
              <a:t>, Vol.17, pp.152-153</a:t>
            </a:r>
          </a:p>
          <a:p>
            <a:r>
              <a:rPr lang="en-US" altLang="ja-JP" sz="1600" dirty="0" err="1"/>
              <a:t>Pracejus</a:t>
            </a:r>
            <a:r>
              <a:rPr lang="en-US" altLang="ja-JP" sz="1600" dirty="0"/>
              <a:t>, J.W. and Olsen, G.D. (2004), “The Role of Brand/Cause Fit in the Effectiveness of Cause-Related Marketing Campaigns</a:t>
            </a:r>
            <a:r>
              <a:rPr lang="en-US" altLang="ja-JP" sz="1600" i="1" dirty="0">
                <a:latin typeface="Century" panose="02040604050505020304" pitchFamily="18" charset="0"/>
              </a:rPr>
              <a:t>,” Journal of Business Research</a:t>
            </a:r>
            <a:r>
              <a:rPr lang="en-US" altLang="ja-JP" sz="1600" dirty="0"/>
              <a:t>, Vol.57, pp.635-640. </a:t>
            </a:r>
            <a:endParaRPr lang="en-US" altLang="ja-JP" sz="1600" dirty="0" smtClean="0"/>
          </a:p>
          <a:p>
            <a:endParaRPr lang="en-US" altLang="ja-JP" sz="1600" dirty="0" smtClean="0"/>
          </a:p>
          <a:p>
            <a:endParaRPr kumimoji="1" lang="ja-JP" altLang="en-US" sz="1600" dirty="0"/>
          </a:p>
        </p:txBody>
      </p:sp>
      <p:sp>
        <p:nvSpPr>
          <p:cNvPr id="5" name="日付プレースホルダー 4"/>
          <p:cNvSpPr>
            <a:spLocks noGrp="1"/>
          </p:cNvSpPr>
          <p:nvPr>
            <p:ph type="dt" sz="half" idx="10"/>
          </p:nvPr>
        </p:nvSpPr>
        <p:spPr/>
        <p:txBody>
          <a:bodyPr/>
          <a:lstStyle/>
          <a:p>
            <a:fld id="{15DDCD58-DA87-4DF6-9A05-2B6E27C89D49}" type="datetime1">
              <a:rPr kumimoji="1" lang="ja-JP" altLang="en-US" smtClean="0"/>
              <a:t>2015/9/2</a:t>
            </a:fld>
            <a:endParaRPr kumimoji="1" lang="ja-JP" altLang="en-US"/>
          </a:p>
        </p:txBody>
      </p:sp>
    </p:spTree>
    <p:extLst>
      <p:ext uri="{BB962C8B-B14F-4D97-AF65-F5344CB8AC3E}">
        <p14:creationId xmlns:p14="http://schemas.microsoft.com/office/powerpoint/2010/main" val="9249088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48</a:t>
            </a:fld>
            <a:endParaRPr kumimoji="1" lang="ja-JP" altLang="en-US"/>
          </a:p>
        </p:txBody>
      </p:sp>
      <p:sp>
        <p:nvSpPr>
          <p:cNvPr id="4" name="コンテンツ プレースホルダー 3"/>
          <p:cNvSpPr>
            <a:spLocks noGrp="1"/>
          </p:cNvSpPr>
          <p:nvPr>
            <p:ph sz="quarter" idx="1"/>
          </p:nvPr>
        </p:nvSpPr>
        <p:spPr/>
        <p:txBody>
          <a:bodyPr>
            <a:normAutofit/>
          </a:bodyPr>
          <a:lstStyle/>
          <a:p>
            <a:r>
              <a:rPr lang="en-US" altLang="ja-JP" sz="1600" dirty="0"/>
              <a:t>Lafferty, B.A., Goldsmith R.E. and </a:t>
            </a:r>
            <a:r>
              <a:rPr lang="en-US" altLang="ja-JP" sz="1600" dirty="0" err="1"/>
              <a:t>Hult</a:t>
            </a:r>
            <a:r>
              <a:rPr lang="en-US" altLang="ja-JP" sz="1600" dirty="0"/>
              <a:t> G.T.M. (2004), “The Impact of the Alliance on the Partners: A Look at Cause-Brand Alliances,” </a:t>
            </a:r>
            <a:r>
              <a:rPr lang="en-US" altLang="ja-JP" sz="1600" i="1" dirty="0">
                <a:latin typeface="Century" panose="02040604050505020304" pitchFamily="18" charset="0"/>
              </a:rPr>
              <a:t>Psychology &amp; Marketing</a:t>
            </a:r>
            <a:r>
              <a:rPr lang="en-US" altLang="ja-JP" sz="1600" i="1" dirty="0"/>
              <a:t>,</a:t>
            </a:r>
            <a:r>
              <a:rPr lang="en-US" altLang="ja-JP" sz="1600" dirty="0"/>
              <a:t> Vol.21, No.7, pp.509-531. </a:t>
            </a:r>
            <a:endParaRPr kumimoji="1" lang="ja-JP" altLang="en-US" sz="1600" dirty="0"/>
          </a:p>
        </p:txBody>
      </p:sp>
      <p:sp>
        <p:nvSpPr>
          <p:cNvPr id="5" name="日付プレースホルダー 4"/>
          <p:cNvSpPr>
            <a:spLocks noGrp="1"/>
          </p:cNvSpPr>
          <p:nvPr>
            <p:ph type="dt" sz="half" idx="10"/>
          </p:nvPr>
        </p:nvSpPr>
        <p:spPr/>
        <p:txBody>
          <a:bodyPr/>
          <a:lstStyle/>
          <a:p>
            <a:fld id="{5D84E400-A182-4E52-BCFA-0D36A9488B34}" type="datetime1">
              <a:rPr kumimoji="1" lang="ja-JP" altLang="en-US" smtClean="0"/>
              <a:t>2015/9/2</a:t>
            </a:fld>
            <a:endParaRPr kumimoji="1" lang="ja-JP" altLang="en-US"/>
          </a:p>
        </p:txBody>
      </p:sp>
    </p:spTree>
    <p:extLst>
      <p:ext uri="{BB962C8B-B14F-4D97-AF65-F5344CB8AC3E}">
        <p14:creationId xmlns:p14="http://schemas.microsoft.com/office/powerpoint/2010/main" val="33385478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参考</a:t>
            </a:r>
            <a:r>
              <a:rPr kumimoji="1" lang="en-US" altLang="ja-JP" sz="3600" dirty="0" smtClean="0"/>
              <a:t>URL</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49</a:t>
            </a:fld>
            <a:endParaRPr kumimoji="1" lang="ja-JP" altLang="en-US"/>
          </a:p>
        </p:txBody>
      </p:sp>
      <p:sp>
        <p:nvSpPr>
          <p:cNvPr id="3" name="コンテンツ プレースホルダー 2"/>
          <p:cNvSpPr>
            <a:spLocks noGrp="1"/>
          </p:cNvSpPr>
          <p:nvPr>
            <p:ph sz="quarter" idx="1"/>
          </p:nvPr>
        </p:nvSpPr>
        <p:spPr>
          <a:xfrm>
            <a:off x="301752" y="1527048"/>
            <a:ext cx="8503920" cy="4998296"/>
          </a:xfrm>
        </p:spPr>
        <p:txBody>
          <a:bodyPr>
            <a:normAutofit fontScale="92500" lnSpcReduction="10000"/>
          </a:bodyPr>
          <a:lstStyle/>
          <a:p>
            <a:r>
              <a:rPr lang="ja-JP" altLang="en-US" sz="1800" b="1" dirty="0" smtClean="0">
                <a:latin typeface="+mj-ea"/>
                <a:ea typeface="+mj-ea"/>
              </a:rPr>
              <a:t>経済産業省サイト「企業</a:t>
            </a:r>
            <a:r>
              <a:rPr lang="ja-JP" altLang="en-US" sz="1800" b="1" dirty="0">
                <a:latin typeface="+mj-ea"/>
                <a:ea typeface="+mj-ea"/>
              </a:rPr>
              <a:t>会計、開示、</a:t>
            </a:r>
            <a:r>
              <a:rPr lang="en-US" altLang="ja-JP" sz="1800" b="1" dirty="0">
                <a:latin typeface="+mj-ea"/>
                <a:ea typeface="+mj-ea"/>
              </a:rPr>
              <a:t>CSR</a:t>
            </a:r>
            <a:r>
              <a:rPr lang="ja-JP" altLang="en-US" sz="1800" b="1" dirty="0">
                <a:latin typeface="+mj-ea"/>
                <a:ea typeface="+mj-ea"/>
              </a:rPr>
              <a:t>（企業の社会的責任）</a:t>
            </a:r>
            <a:r>
              <a:rPr lang="ja-JP" altLang="en-US" sz="1800" b="1" dirty="0" smtClean="0">
                <a:latin typeface="+mj-ea"/>
                <a:ea typeface="+mj-ea"/>
              </a:rPr>
              <a:t>政策」</a:t>
            </a:r>
            <a:r>
              <a:rPr lang="en-US" altLang="ja-JP" sz="1800" b="1" dirty="0" smtClean="0">
                <a:latin typeface="+mj-ea"/>
                <a:ea typeface="+mj-ea"/>
                <a:hlinkClick r:id="rId3"/>
              </a:rPr>
              <a:t>http</a:t>
            </a:r>
            <a:r>
              <a:rPr lang="en-US" altLang="ja-JP" sz="1800" b="1" dirty="0">
                <a:latin typeface="+mj-ea"/>
                <a:ea typeface="+mj-ea"/>
                <a:hlinkClick r:id="rId3"/>
              </a:rPr>
              <a:t>://www.meti.go.jp/policy/economy/keiei_innovation/kigyoukaikei</a:t>
            </a:r>
            <a:r>
              <a:rPr lang="en-US" altLang="ja-JP" sz="1800" b="1" dirty="0" smtClean="0">
                <a:latin typeface="+mj-ea"/>
                <a:ea typeface="+mj-ea"/>
                <a:hlinkClick r:id="rId3"/>
              </a:rPr>
              <a:t>/</a:t>
            </a:r>
            <a:endParaRPr lang="en-US" altLang="ja-JP" sz="1800" b="1" dirty="0" smtClean="0">
              <a:latin typeface="+mj-ea"/>
              <a:ea typeface="+mj-ea"/>
            </a:endParaRPr>
          </a:p>
          <a:p>
            <a:r>
              <a:rPr lang="ja-JP" altLang="en-US" sz="1800" b="1" dirty="0" smtClean="0">
                <a:latin typeface="+mj-ea"/>
                <a:ea typeface="+mj-ea"/>
              </a:rPr>
              <a:t>キリン</a:t>
            </a:r>
            <a:r>
              <a:rPr lang="en-US" altLang="ja-JP" sz="1800" b="1" dirty="0" smtClean="0">
                <a:latin typeface="+mj-ea"/>
                <a:ea typeface="+mj-ea"/>
              </a:rPr>
              <a:t>HP</a:t>
            </a:r>
            <a:r>
              <a:rPr lang="ja-JP" altLang="en-US" sz="1800" b="1" dirty="0" smtClean="0">
                <a:latin typeface="+mj-ea"/>
                <a:ea typeface="+mj-ea"/>
              </a:rPr>
              <a:t>「ヴォルビック　</a:t>
            </a:r>
            <a:r>
              <a:rPr lang="en-US" altLang="ja-JP" sz="1800" b="1" dirty="0">
                <a:latin typeface="+mj-ea"/>
                <a:ea typeface="+mj-ea"/>
              </a:rPr>
              <a:t>1L for </a:t>
            </a:r>
            <a:r>
              <a:rPr lang="en-US" altLang="ja-JP" sz="1800" b="1" dirty="0" smtClean="0">
                <a:latin typeface="+mj-ea"/>
                <a:ea typeface="+mj-ea"/>
              </a:rPr>
              <a:t>10L</a:t>
            </a:r>
            <a:r>
              <a:rPr lang="ja-JP" altLang="en-US" sz="1800" b="1" dirty="0">
                <a:latin typeface="+mj-ea"/>
                <a:ea typeface="+mj-ea"/>
              </a:rPr>
              <a:t>」</a:t>
            </a:r>
            <a:endParaRPr lang="en-US" altLang="ja-JP" sz="1800" b="1" dirty="0" smtClean="0">
              <a:latin typeface="+mj-ea"/>
              <a:ea typeface="+mj-ea"/>
            </a:endParaRPr>
          </a:p>
          <a:p>
            <a:pPr marL="0" indent="0">
              <a:buNone/>
            </a:pPr>
            <a:r>
              <a:rPr lang="ja-JP" altLang="en-US" sz="1800" b="1" dirty="0">
                <a:latin typeface="+mj-ea"/>
                <a:ea typeface="+mj-ea"/>
              </a:rPr>
              <a:t>　</a:t>
            </a:r>
            <a:r>
              <a:rPr lang="en-US" altLang="ja-JP" sz="1800" b="1" dirty="0" smtClean="0">
                <a:latin typeface="+mj-ea"/>
                <a:ea typeface="+mj-ea"/>
                <a:hlinkClick r:id="rId4"/>
              </a:rPr>
              <a:t>http</a:t>
            </a:r>
            <a:r>
              <a:rPr lang="en-US" altLang="ja-JP" sz="1800" b="1" dirty="0">
                <a:latin typeface="+mj-ea"/>
                <a:ea typeface="+mj-ea"/>
                <a:hlinkClick r:id="rId4"/>
              </a:rPr>
              <a:t>://www.kirin.co.jp/products/softdrink/volvic/1lfor10l</a:t>
            </a:r>
            <a:r>
              <a:rPr lang="en-US" altLang="ja-JP" sz="1800" b="1" dirty="0" smtClean="0">
                <a:latin typeface="+mj-ea"/>
                <a:ea typeface="+mj-ea"/>
                <a:hlinkClick r:id="rId4"/>
              </a:rPr>
              <a:t>/</a:t>
            </a:r>
            <a:endParaRPr lang="en-US" altLang="ja-JP" sz="1800" b="1" dirty="0" smtClean="0">
              <a:latin typeface="+mj-ea"/>
              <a:ea typeface="+mj-ea"/>
            </a:endParaRPr>
          </a:p>
          <a:p>
            <a:r>
              <a:rPr lang="ja-JP" altLang="en-US" sz="1800" b="1" dirty="0" smtClean="0">
                <a:latin typeface="+mj-ea"/>
                <a:ea typeface="+mj-ea"/>
              </a:rPr>
              <a:t>森永製菓</a:t>
            </a:r>
            <a:r>
              <a:rPr lang="en-US" altLang="ja-JP" sz="1800" b="1" dirty="0" smtClean="0">
                <a:latin typeface="+mj-ea"/>
                <a:ea typeface="+mj-ea"/>
              </a:rPr>
              <a:t>HP</a:t>
            </a:r>
            <a:r>
              <a:rPr lang="ja-JP" altLang="en-US" sz="1800" b="1" dirty="0" smtClean="0">
                <a:latin typeface="+mj-ea"/>
                <a:ea typeface="+mj-ea"/>
              </a:rPr>
              <a:t>「ダース　１チョコ</a:t>
            </a:r>
            <a:r>
              <a:rPr lang="ja-JP" altLang="en-US" sz="1800" b="1" dirty="0">
                <a:latin typeface="+mj-ea"/>
                <a:ea typeface="+mj-ea"/>
              </a:rPr>
              <a:t> </a:t>
            </a:r>
            <a:r>
              <a:rPr lang="en-US" altLang="ja-JP" sz="1800" b="1" dirty="0" smtClean="0">
                <a:latin typeface="+mj-ea"/>
                <a:ea typeface="+mj-ea"/>
              </a:rPr>
              <a:t>for 1</a:t>
            </a:r>
            <a:r>
              <a:rPr lang="ja-JP" altLang="en-US" sz="1800" b="1" dirty="0" smtClean="0">
                <a:latin typeface="+mj-ea"/>
                <a:ea typeface="+mj-ea"/>
              </a:rPr>
              <a:t>スマイル」</a:t>
            </a:r>
            <a:endParaRPr lang="en-US" altLang="ja-JP" sz="1800" b="1" dirty="0" smtClean="0">
              <a:latin typeface="+mj-ea"/>
              <a:ea typeface="+mj-ea"/>
            </a:endParaRPr>
          </a:p>
          <a:p>
            <a:pPr marL="0" indent="0">
              <a:buNone/>
            </a:pPr>
            <a:r>
              <a:rPr lang="ja-JP" altLang="en-US" sz="1800" b="1" dirty="0">
                <a:latin typeface="+mj-ea"/>
                <a:ea typeface="+mj-ea"/>
              </a:rPr>
              <a:t>　</a:t>
            </a:r>
            <a:r>
              <a:rPr lang="en-US" altLang="ja-JP" sz="1800" b="1" dirty="0">
                <a:latin typeface="+mj-ea"/>
                <a:ea typeface="+mj-ea"/>
                <a:hlinkClick r:id="rId5"/>
              </a:rPr>
              <a:t>http://</a:t>
            </a:r>
            <a:r>
              <a:rPr lang="en-US" altLang="ja-JP" sz="1800" b="1" dirty="0" smtClean="0">
                <a:latin typeface="+mj-ea"/>
                <a:ea typeface="+mj-ea"/>
                <a:hlinkClick r:id="rId5"/>
              </a:rPr>
              <a:t>www.morinaga.co.jp/1choco-1smile/index.html</a:t>
            </a:r>
            <a:endParaRPr lang="en-US" altLang="ja-JP" sz="1800" b="1" dirty="0" smtClean="0">
              <a:latin typeface="+mj-ea"/>
              <a:ea typeface="+mj-ea"/>
            </a:endParaRPr>
          </a:p>
          <a:p>
            <a:r>
              <a:rPr lang="ja-JP" altLang="en-US" sz="1800" b="1" dirty="0" smtClean="0">
                <a:latin typeface="+mj-ea"/>
                <a:ea typeface="+mj-ea"/>
              </a:rPr>
              <a:t>ダイヤモンドオンライン「見えてきたコーズマーケティングの限界」</a:t>
            </a:r>
            <a:endParaRPr lang="en-US" altLang="ja-JP" sz="1800" b="1" dirty="0">
              <a:latin typeface="+mj-ea"/>
              <a:ea typeface="+mj-ea"/>
            </a:endParaRPr>
          </a:p>
          <a:p>
            <a:pPr marL="0" indent="0">
              <a:buNone/>
            </a:pPr>
            <a:r>
              <a:rPr lang="ja-JP" altLang="en-US" sz="2000" dirty="0" smtClean="0">
                <a:latin typeface="+mj-ea"/>
                <a:ea typeface="+mj-ea"/>
              </a:rPr>
              <a:t>　</a:t>
            </a:r>
            <a:r>
              <a:rPr lang="en-US" altLang="ja-JP" sz="2000" dirty="0">
                <a:latin typeface="+mj-ea"/>
                <a:hlinkClick r:id="rId6"/>
              </a:rPr>
              <a:t>http://diamond.jp/articles/-/40401</a:t>
            </a:r>
            <a:endParaRPr lang="en-US" altLang="ja-JP" sz="2000" dirty="0">
              <a:latin typeface="+mj-ea"/>
            </a:endParaRPr>
          </a:p>
          <a:p>
            <a:r>
              <a:rPr lang="en-US" altLang="ja-JP" sz="2000" dirty="0" smtClean="0">
                <a:latin typeface="+mj-ea"/>
              </a:rPr>
              <a:t>New York Times</a:t>
            </a:r>
            <a:r>
              <a:rPr lang="ja-JP" altLang="en-US" sz="2000" dirty="0" smtClean="0">
                <a:latin typeface="+mj-ea"/>
              </a:rPr>
              <a:t>“</a:t>
            </a:r>
            <a:r>
              <a:rPr lang="en-US" altLang="ja-JP" sz="2000" dirty="0" smtClean="0">
                <a:latin typeface="+mj-ea"/>
              </a:rPr>
              <a:t>Yum </a:t>
            </a:r>
            <a:r>
              <a:rPr lang="en-US" altLang="ja-JP" sz="2000" dirty="0">
                <a:latin typeface="+mj-ea"/>
              </a:rPr>
              <a:t>Brands Puts Focus on Hunger </a:t>
            </a:r>
            <a:r>
              <a:rPr lang="en-US" altLang="ja-JP" sz="2000" dirty="0" smtClean="0">
                <a:latin typeface="+mj-ea"/>
              </a:rPr>
              <a:t>Relief</a:t>
            </a:r>
            <a:r>
              <a:rPr lang="ja-JP" altLang="en-US" sz="2000" dirty="0" smtClean="0">
                <a:latin typeface="+mj-ea"/>
              </a:rPr>
              <a:t>”</a:t>
            </a:r>
            <a:endParaRPr lang="en-US" altLang="ja-JP" sz="2000" dirty="0">
              <a:latin typeface="+mj-ea"/>
            </a:endParaRPr>
          </a:p>
          <a:p>
            <a:pPr marL="0" indent="0">
              <a:buNone/>
            </a:pPr>
            <a:r>
              <a:rPr lang="ja-JP" altLang="en-US" sz="2000" dirty="0">
                <a:latin typeface="+mj-ea"/>
                <a:ea typeface="+mj-ea"/>
              </a:rPr>
              <a:t>　</a:t>
            </a:r>
            <a:r>
              <a:rPr lang="en-US" altLang="ja-JP" sz="2000" dirty="0">
                <a:latin typeface="+mj-ea"/>
                <a:ea typeface="+mj-ea"/>
                <a:hlinkClick r:id="rId7"/>
              </a:rPr>
              <a:t>http://www.nytimes.com/2012/09/21/business/media/kfc-taco-bell-and-pizza-hut-continue-campaign-for-hunger-relief.html?_</a:t>
            </a:r>
            <a:r>
              <a:rPr lang="en-US" altLang="ja-JP" sz="2000" dirty="0" smtClean="0">
                <a:latin typeface="+mj-ea"/>
                <a:ea typeface="+mj-ea"/>
                <a:hlinkClick r:id="rId7"/>
              </a:rPr>
              <a:t>r=0</a:t>
            </a:r>
            <a:endParaRPr lang="en-US" altLang="ja-JP" sz="2000" dirty="0" smtClean="0">
              <a:latin typeface="+mj-ea"/>
              <a:ea typeface="+mj-ea"/>
            </a:endParaRPr>
          </a:p>
          <a:p>
            <a:r>
              <a:rPr lang="en-US" altLang="ja-JP" sz="2000" dirty="0">
                <a:latin typeface="+mj-ea"/>
                <a:ea typeface="+mj-ea"/>
              </a:rPr>
              <a:t> Advertising Age </a:t>
            </a:r>
            <a:r>
              <a:rPr lang="ja-JP" altLang="en-US" sz="2000" dirty="0" smtClean="0">
                <a:latin typeface="+mj-ea"/>
                <a:ea typeface="+mj-ea"/>
              </a:rPr>
              <a:t>“</a:t>
            </a:r>
            <a:r>
              <a:rPr lang="en-US" altLang="ja-JP" sz="2000" dirty="0" smtClean="0">
                <a:latin typeface="+mj-ea"/>
                <a:ea typeface="+mj-ea"/>
              </a:rPr>
              <a:t>Bing‘s </a:t>
            </a:r>
            <a:r>
              <a:rPr lang="en-US" altLang="ja-JP" sz="2000" dirty="0">
                <a:latin typeface="+mj-ea"/>
                <a:ea typeface="+mj-ea"/>
              </a:rPr>
              <a:t>Lesson to Marketers Looking to Help Victims of Japanese </a:t>
            </a:r>
            <a:r>
              <a:rPr lang="en-US" altLang="ja-JP" sz="2000" dirty="0" smtClean="0">
                <a:latin typeface="+mj-ea"/>
                <a:ea typeface="+mj-ea"/>
              </a:rPr>
              <a:t>Quake</a:t>
            </a:r>
            <a:r>
              <a:rPr lang="ja-JP" altLang="en-US" sz="2000" dirty="0" smtClean="0">
                <a:latin typeface="+mj-ea"/>
                <a:ea typeface="+mj-ea"/>
              </a:rPr>
              <a:t>”</a:t>
            </a:r>
            <a:endParaRPr lang="en-US" altLang="ja-JP" sz="2000" dirty="0" smtClean="0">
              <a:latin typeface="+mj-ea"/>
              <a:ea typeface="+mj-ea"/>
            </a:endParaRPr>
          </a:p>
          <a:p>
            <a:pPr marL="0" indent="0">
              <a:buNone/>
            </a:pPr>
            <a:r>
              <a:rPr lang="ja-JP" altLang="en-US" sz="2000" dirty="0">
                <a:latin typeface="+mj-ea"/>
                <a:ea typeface="+mj-ea"/>
              </a:rPr>
              <a:t>　</a:t>
            </a:r>
            <a:r>
              <a:rPr lang="en-US" altLang="ja-JP" sz="2000" dirty="0">
                <a:latin typeface="+mj-ea"/>
                <a:ea typeface="+mj-ea"/>
                <a:hlinkClick r:id="rId8"/>
              </a:rPr>
              <a:t>http://adage.com/article/digital/bing-s-lesson-marketers-japan/149392</a:t>
            </a:r>
            <a:r>
              <a:rPr lang="en-US" altLang="ja-JP" sz="2000" dirty="0" smtClean="0">
                <a:latin typeface="+mj-ea"/>
                <a:ea typeface="+mj-ea"/>
                <a:hlinkClick r:id="rId8"/>
              </a:rPr>
              <a:t>/</a:t>
            </a:r>
            <a:endParaRPr lang="en-US" altLang="ja-JP" sz="2000" dirty="0" smtClean="0">
              <a:latin typeface="+mj-ea"/>
              <a:ea typeface="+mj-ea"/>
            </a:endParaRPr>
          </a:p>
          <a:p>
            <a:pPr marL="0" indent="0">
              <a:buNone/>
            </a:pPr>
            <a:endParaRPr lang="en-US" altLang="ja-JP" sz="2000" dirty="0" smtClean="0">
              <a:latin typeface="+mj-ea"/>
              <a:ea typeface="+mj-ea"/>
            </a:endParaRPr>
          </a:p>
          <a:p>
            <a:pPr marL="0" indent="0">
              <a:buNone/>
            </a:pPr>
            <a:r>
              <a:rPr lang="ja-JP" altLang="en-US" sz="2000" dirty="0">
                <a:latin typeface="+mj-ea"/>
                <a:ea typeface="+mj-ea"/>
              </a:rPr>
              <a:t>　</a:t>
            </a:r>
            <a:endParaRPr lang="en-US" altLang="ja-JP" sz="2000" dirty="0" smtClean="0">
              <a:latin typeface="+mj-ea"/>
              <a:ea typeface="+mj-ea"/>
            </a:endParaRPr>
          </a:p>
          <a:p>
            <a:endParaRPr lang="en-US" altLang="ja-JP" sz="2000" dirty="0" smtClean="0">
              <a:latin typeface="+mj-ea"/>
              <a:ea typeface="+mj-ea"/>
            </a:endParaRPr>
          </a:p>
          <a:p>
            <a:endParaRPr kumimoji="1" lang="ja-JP" altLang="en-US" sz="2000" dirty="0">
              <a:latin typeface="+mj-ea"/>
              <a:ea typeface="+mj-ea"/>
            </a:endParaRPr>
          </a:p>
        </p:txBody>
      </p:sp>
      <p:sp>
        <p:nvSpPr>
          <p:cNvPr id="5" name="日付プレースホルダー 4"/>
          <p:cNvSpPr>
            <a:spLocks noGrp="1"/>
          </p:cNvSpPr>
          <p:nvPr>
            <p:ph type="dt" sz="half" idx="10"/>
          </p:nvPr>
        </p:nvSpPr>
        <p:spPr/>
        <p:txBody>
          <a:bodyPr/>
          <a:lstStyle/>
          <a:p>
            <a:fld id="{FDB8D220-BE76-469D-9541-4C2B89B085F5}" type="datetime1">
              <a:rPr kumimoji="1" lang="ja-JP" altLang="en-US" smtClean="0"/>
              <a:t>2015/9/2</a:t>
            </a:fld>
            <a:endParaRPr kumimoji="1" lang="ja-JP" altLang="en-US"/>
          </a:p>
        </p:txBody>
      </p:sp>
    </p:spTree>
    <p:extLst>
      <p:ext uri="{BB962C8B-B14F-4D97-AF65-F5344CB8AC3E}">
        <p14:creationId xmlns:p14="http://schemas.microsoft.com/office/powerpoint/2010/main" val="638323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5</a:t>
            </a:fld>
            <a:endParaRPr kumimoji="1" lang="ja-JP" altLang="en-US" dirty="0"/>
          </a:p>
        </p:txBody>
      </p:sp>
      <p:sp>
        <p:nvSpPr>
          <p:cNvPr id="3" name="コンテンツ プレースホルダー 2"/>
          <p:cNvSpPr>
            <a:spLocks noGrp="1"/>
          </p:cNvSpPr>
          <p:nvPr>
            <p:ph sz="quarter" idx="1"/>
          </p:nvPr>
        </p:nvSpPr>
        <p:spPr>
          <a:xfrm>
            <a:off x="320040" y="1772816"/>
            <a:ext cx="8503920" cy="4572000"/>
          </a:xfrm>
        </p:spPr>
        <p:txBody>
          <a:bodyPr>
            <a:normAutofit/>
          </a:bodyPr>
          <a:lstStyle/>
          <a:p>
            <a:pPr marL="0" indent="0" algn="ctr">
              <a:buNone/>
            </a:pPr>
            <a:r>
              <a:rPr kumimoji="1" lang="ja-JP" altLang="en-US" sz="2800" dirty="0" smtClean="0">
                <a:latin typeface="+mj-ea"/>
                <a:ea typeface="+mj-ea"/>
              </a:rPr>
              <a:t>“社会”をよりよくすることを主眼に置いた</a:t>
            </a:r>
            <a:endParaRPr kumimoji="1" lang="en-US" altLang="ja-JP" sz="2800" dirty="0" smtClean="0">
              <a:latin typeface="+mj-ea"/>
              <a:ea typeface="+mj-ea"/>
            </a:endParaRPr>
          </a:p>
          <a:p>
            <a:pPr marL="0" indent="0" algn="ctr">
              <a:buNone/>
            </a:pPr>
            <a:r>
              <a:rPr lang="ja-JP" altLang="en-US" sz="2800" dirty="0" smtClean="0">
                <a:latin typeface="+mj-ea"/>
                <a:ea typeface="+mj-ea"/>
              </a:rPr>
              <a:t>　価値</a:t>
            </a:r>
            <a:r>
              <a:rPr lang="ja-JP" altLang="en-US" sz="2800" dirty="0">
                <a:latin typeface="+mj-ea"/>
                <a:ea typeface="+mj-ea"/>
              </a:rPr>
              <a:t>主導</a:t>
            </a:r>
            <a:r>
              <a:rPr lang="ja-JP" altLang="en-US" sz="2800" dirty="0" smtClean="0">
                <a:latin typeface="+mj-ea"/>
                <a:ea typeface="+mj-ea"/>
              </a:rPr>
              <a:t>のマーケティングへの転換</a:t>
            </a:r>
            <a:endParaRPr lang="en-US" altLang="ja-JP" sz="2800" dirty="0" smtClean="0">
              <a:latin typeface="+mj-ea"/>
              <a:ea typeface="+mj-ea"/>
            </a:endParaRPr>
          </a:p>
          <a:p>
            <a:pPr marL="0" indent="0" algn="ctr">
              <a:buNone/>
            </a:pPr>
            <a:endParaRPr kumimoji="1" lang="en-US" altLang="ja-JP" sz="2800" dirty="0" smtClean="0">
              <a:latin typeface="+mj-ea"/>
              <a:ea typeface="+mj-ea"/>
            </a:endParaRPr>
          </a:p>
          <a:p>
            <a:pPr marL="0" indent="0" algn="ctr">
              <a:buNone/>
            </a:pPr>
            <a:endParaRPr kumimoji="1" lang="en-US" altLang="ja-JP" sz="2800" dirty="0">
              <a:latin typeface="+mj-ea"/>
              <a:ea typeface="+mj-ea"/>
            </a:endParaRPr>
          </a:p>
          <a:p>
            <a:pPr marL="0" indent="0" algn="ctr">
              <a:buNone/>
            </a:pPr>
            <a:r>
              <a:rPr kumimoji="1" lang="ja-JP" altLang="en-US" sz="2800" dirty="0" smtClean="0">
                <a:latin typeface="+mj-ea"/>
                <a:ea typeface="+mj-ea"/>
              </a:rPr>
              <a:t>「社会的課題の解決」と「製品の販売促進」を</a:t>
            </a:r>
            <a:endParaRPr kumimoji="1" lang="en-US" altLang="ja-JP" sz="2800" dirty="0" smtClean="0">
              <a:latin typeface="+mj-ea"/>
              <a:ea typeface="+mj-ea"/>
            </a:endParaRPr>
          </a:p>
          <a:p>
            <a:pPr marL="0" indent="0" algn="ctr">
              <a:buNone/>
            </a:pPr>
            <a:r>
              <a:rPr kumimoji="1" lang="ja-JP" altLang="en-US" sz="2800" dirty="0" smtClean="0">
                <a:latin typeface="+mj-ea"/>
                <a:ea typeface="+mj-ea"/>
              </a:rPr>
              <a:t>組み合わせた手法である</a:t>
            </a:r>
            <a:endParaRPr kumimoji="1" lang="en-US" altLang="ja-JP" sz="2800" dirty="0" smtClean="0">
              <a:latin typeface="+mj-ea"/>
              <a:ea typeface="+mj-ea"/>
            </a:endParaRPr>
          </a:p>
          <a:p>
            <a:pPr marL="0" indent="0" algn="ctr">
              <a:buNone/>
            </a:pPr>
            <a:r>
              <a:rPr lang="ja-JP" altLang="en-US" sz="3600" b="1" dirty="0" smtClean="0">
                <a:solidFill>
                  <a:schemeClr val="accent1"/>
                </a:solidFill>
                <a:latin typeface="+mj-ea"/>
                <a:ea typeface="+mj-ea"/>
              </a:rPr>
              <a:t>コーズ・リレーテッド・マーケティング</a:t>
            </a:r>
            <a:r>
              <a:rPr lang="ja-JP" altLang="en-US" sz="3600" b="1" dirty="0" smtClean="0">
                <a:solidFill>
                  <a:schemeClr val="bg1">
                    <a:lumMod val="50000"/>
                  </a:schemeClr>
                </a:solidFill>
                <a:latin typeface="+mj-ea"/>
                <a:ea typeface="+mj-ea"/>
              </a:rPr>
              <a:t>（</a:t>
            </a:r>
            <a:r>
              <a:rPr lang="en-US" altLang="ja-JP" sz="3600" b="1" dirty="0" smtClean="0">
                <a:solidFill>
                  <a:schemeClr val="accent1"/>
                </a:solidFill>
                <a:latin typeface="+mj-ea"/>
                <a:ea typeface="+mj-ea"/>
              </a:rPr>
              <a:t>CRM</a:t>
            </a:r>
            <a:r>
              <a:rPr lang="ja-JP" altLang="en-US" sz="3600" b="1" dirty="0" smtClean="0">
                <a:solidFill>
                  <a:schemeClr val="bg1">
                    <a:lumMod val="50000"/>
                  </a:schemeClr>
                </a:solidFill>
                <a:latin typeface="+mj-ea"/>
                <a:ea typeface="+mj-ea"/>
              </a:rPr>
              <a:t>）</a:t>
            </a:r>
            <a:endParaRPr lang="en-US" altLang="ja-JP" sz="3600" b="1" dirty="0" smtClean="0">
              <a:solidFill>
                <a:schemeClr val="bg1">
                  <a:lumMod val="50000"/>
                </a:schemeClr>
              </a:solidFill>
              <a:latin typeface="+mj-ea"/>
              <a:ea typeface="+mj-ea"/>
            </a:endParaRPr>
          </a:p>
          <a:p>
            <a:pPr marL="0" indent="0" algn="ctr">
              <a:buNone/>
            </a:pPr>
            <a:r>
              <a:rPr kumimoji="1" lang="ja-JP" altLang="en-US" sz="2800" dirty="0" smtClean="0">
                <a:latin typeface="+mj-ea"/>
                <a:ea typeface="+mj-ea"/>
              </a:rPr>
              <a:t>に注目する。</a:t>
            </a:r>
            <a:endParaRPr kumimoji="1" lang="ja-JP" altLang="en-US" sz="2800" dirty="0">
              <a:latin typeface="+mj-ea"/>
              <a:ea typeface="+mj-ea"/>
            </a:endParaRPr>
          </a:p>
        </p:txBody>
      </p:sp>
      <p:sp>
        <p:nvSpPr>
          <p:cNvPr id="5" name="下矢印 4"/>
          <p:cNvSpPr/>
          <p:nvPr/>
        </p:nvSpPr>
        <p:spPr>
          <a:xfrm>
            <a:off x="4265495" y="3049209"/>
            <a:ext cx="576064" cy="576064"/>
          </a:xfrm>
          <a:prstGeom prst="downArrow">
            <a:avLst>
              <a:gd name="adj1" fmla="val 59071"/>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日付プレースホルダー 5"/>
          <p:cNvSpPr>
            <a:spLocks noGrp="1"/>
          </p:cNvSpPr>
          <p:nvPr>
            <p:ph type="dt" sz="half" idx="10"/>
          </p:nvPr>
        </p:nvSpPr>
        <p:spPr/>
        <p:txBody>
          <a:bodyPr/>
          <a:lstStyle/>
          <a:p>
            <a:fld id="{6428FF41-C912-4825-8E7D-8E78C2323180}" type="datetime1">
              <a:rPr kumimoji="1" lang="ja-JP" altLang="en-US" smtClean="0"/>
              <a:t>2015/9/2</a:t>
            </a:fld>
            <a:endParaRPr kumimoji="1" lang="ja-JP" altLang="en-US"/>
          </a:p>
        </p:txBody>
      </p:sp>
    </p:spTree>
    <p:extLst>
      <p:ext uri="{BB962C8B-B14F-4D97-AF65-F5344CB8AC3E}">
        <p14:creationId xmlns:p14="http://schemas.microsoft.com/office/powerpoint/2010/main" val="35152315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今後の展望</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50</a:t>
            </a:fld>
            <a:endParaRPr kumimoji="1" lang="ja-JP" altLang="en-US"/>
          </a:p>
        </p:txBody>
      </p:sp>
      <p:sp>
        <p:nvSpPr>
          <p:cNvPr id="4" name="コンテンツ プレースホルダー 3"/>
          <p:cNvSpPr>
            <a:spLocks noGrp="1"/>
          </p:cNvSpPr>
          <p:nvPr>
            <p:ph sz="quarter" idx="1"/>
          </p:nvPr>
        </p:nvSpPr>
        <p:spPr/>
        <p:txBody>
          <a:bodyPr vert="horz" anchor="t">
            <a:normAutofit/>
          </a:bodyPr>
          <a:lstStyle/>
          <a:p>
            <a:pPr marL="0" indent="0">
              <a:buNone/>
            </a:pPr>
            <a:endParaRPr kumimoji="1" lang="ja-JP" altLang="en-US" dirty="0">
              <a:latin typeface="ＭＳ Ｐ明朝"/>
              <a:ea typeface="ＭＳ Ｐ明朝"/>
            </a:endParaRPr>
          </a:p>
          <a:p>
            <a:pPr marL="0" indent="0">
              <a:buNone/>
            </a:pPr>
            <a:endParaRPr lang="en-US" altLang="ja-JP" dirty="0"/>
          </a:p>
          <a:p>
            <a:r>
              <a:rPr lang="en-US" altLang="ja-JP" dirty="0" smtClean="0">
                <a:latin typeface="ＭＳ Ｐゴシック" panose="020B0600070205080204" pitchFamily="50" charset="-128"/>
                <a:ea typeface="ＭＳ Ｐゴシック" panose="020B0600070205080204" pitchFamily="50" charset="-128"/>
              </a:rPr>
              <a:t>NRC</a:t>
            </a:r>
            <a:r>
              <a:rPr lang="ja-JP" altLang="en-US" dirty="0" smtClean="0">
                <a:latin typeface="ＭＳ Ｐゴシック" panose="020B0600070205080204" pitchFamily="50" charset="-128"/>
                <a:ea typeface="ＭＳ Ｐゴシック" panose="020B0600070205080204" pitchFamily="50" charset="-128"/>
              </a:rPr>
              <a:t>中間</a:t>
            </a:r>
            <a:r>
              <a:rPr lang="ja-JP" altLang="en-US" dirty="0">
                <a:latin typeface="ＭＳ Ｐゴシック" panose="020B0600070205080204" pitchFamily="50" charset="-128"/>
                <a:ea typeface="ＭＳ Ｐゴシック" panose="020B0600070205080204" pitchFamily="50" charset="-128"/>
              </a:rPr>
              <a:t>発表での</a:t>
            </a:r>
            <a:r>
              <a:rPr lang="ja-JP" altLang="en-US" dirty="0" smtClean="0">
                <a:latin typeface="ＭＳ Ｐゴシック" panose="020B0600070205080204" pitchFamily="50" charset="-128"/>
                <a:ea typeface="ＭＳ Ｐゴシック" panose="020B0600070205080204" pitchFamily="50" charset="-128"/>
              </a:rPr>
              <a:t>フロア</a:t>
            </a:r>
            <a:r>
              <a:rPr lang="ja-JP" altLang="en-US" dirty="0">
                <a:latin typeface="ＭＳ Ｐゴシック" panose="020B0600070205080204" pitchFamily="50" charset="-128"/>
                <a:ea typeface="ＭＳ Ｐゴシック" panose="020B0600070205080204" pitchFamily="50" charset="-128"/>
              </a:rPr>
              <a:t>からの</a:t>
            </a:r>
            <a:r>
              <a:rPr lang="ja-JP" altLang="en-US" dirty="0" smtClean="0">
                <a:latin typeface="ＭＳ Ｐゴシック" panose="020B0600070205080204" pitchFamily="50" charset="-128"/>
                <a:ea typeface="ＭＳ Ｐゴシック" panose="020B0600070205080204" pitchFamily="50" charset="-128"/>
              </a:rPr>
              <a:t>意見を踏まえて</a:t>
            </a:r>
            <a:r>
              <a:rPr lang="en-US" altLang="ja-JP" dirty="0" err="1" smtClean="0">
                <a:latin typeface="ＭＳ Ｐゴシック" panose="020B0600070205080204" pitchFamily="50" charset="-128"/>
                <a:ea typeface="ＭＳ Ｐゴシック" panose="020B0600070205080204" pitchFamily="50" charset="-128"/>
              </a:rPr>
              <a:t>仮説導出</a:t>
            </a:r>
            <a:r>
              <a:rPr lang="ja-JP" altLang="en-US" dirty="0" smtClean="0">
                <a:latin typeface="ＭＳ Ｐゴシック" panose="020B0600070205080204" pitchFamily="50" charset="-128"/>
                <a:ea typeface="ＭＳ Ｐゴシック" panose="020B0600070205080204" pitchFamily="50" charset="-128"/>
              </a:rPr>
              <a:t>・</a:t>
            </a:r>
            <a:r>
              <a:rPr lang="en-US" altLang="ja-JP" dirty="0" err="1" smtClean="0">
                <a:latin typeface="ＭＳ Ｐゴシック" panose="020B0600070205080204" pitchFamily="50" charset="-128"/>
                <a:ea typeface="ＭＳ Ｐゴシック" panose="020B0600070205080204" pitchFamily="50" charset="-128"/>
              </a:rPr>
              <a:t>仮説の</a:t>
            </a:r>
            <a:r>
              <a:rPr lang="ja-JP" altLang="en-US" dirty="0" smtClean="0">
                <a:latin typeface="ＭＳ Ｐゴシック" panose="020B0600070205080204" pitchFamily="50" charset="-128"/>
                <a:ea typeface="ＭＳ Ｐゴシック" panose="020B0600070205080204" pitchFamily="50" charset="-128"/>
              </a:rPr>
              <a:t>確定</a:t>
            </a:r>
            <a:endParaRPr lang="en-US" altLang="ja-JP" dirty="0">
              <a:latin typeface="ＭＳ Ｐゴシック" panose="020B0600070205080204" pitchFamily="50" charset="-128"/>
              <a:ea typeface="ＭＳ Ｐゴシック" panose="020B0600070205080204" pitchFamily="50" charset="-128"/>
            </a:endParaRPr>
          </a:p>
          <a:p>
            <a:r>
              <a:rPr lang="en-US" altLang="ja-JP" dirty="0" err="1" smtClean="0">
                <a:latin typeface="ＭＳ Ｐゴシック" panose="020B0600070205080204" pitchFamily="50" charset="-128"/>
                <a:ea typeface="ＭＳ Ｐゴシック" panose="020B0600070205080204" pitchFamily="50" charset="-128"/>
              </a:rPr>
              <a:t>スライド</a:t>
            </a:r>
            <a:r>
              <a:rPr lang="ja-JP" altLang="en-US" dirty="0" smtClean="0">
                <a:latin typeface="ＭＳ Ｐゴシック" panose="020B0600070205080204" pitchFamily="50" charset="-128"/>
                <a:ea typeface="ＭＳ Ｐゴシック" panose="020B0600070205080204" pitchFamily="50" charset="-128"/>
              </a:rPr>
              <a:t>や流れを</a:t>
            </a:r>
            <a:r>
              <a:rPr lang="en-US" altLang="ja-JP" dirty="0" err="1" smtClean="0">
                <a:latin typeface="ＭＳ Ｐゴシック" panose="020B0600070205080204" pitchFamily="50" charset="-128"/>
                <a:ea typeface="ＭＳ Ｐゴシック" panose="020B0600070205080204" pitchFamily="50" charset="-128"/>
              </a:rPr>
              <a:t>見やすいよう</a:t>
            </a:r>
            <a:r>
              <a:rPr lang="ja-JP" altLang="en-US" dirty="0" smtClean="0">
                <a:latin typeface="ＭＳ Ｐゴシック" panose="020B0600070205080204" pitchFamily="50" charset="-128"/>
                <a:ea typeface="ＭＳ Ｐゴシック" panose="020B0600070205080204" pitchFamily="50" charset="-128"/>
              </a:rPr>
              <a:t>に</a:t>
            </a:r>
            <a:r>
              <a:rPr lang="ja-JP" altLang="en-US" dirty="0">
                <a:latin typeface="ＭＳ Ｐゴシック" panose="020B0600070205080204" pitchFamily="50" charset="-128"/>
                <a:ea typeface="ＭＳ Ｐゴシック" panose="020B0600070205080204" pitchFamily="50" charset="-128"/>
              </a:rPr>
              <a:t>整える</a:t>
            </a:r>
            <a:endParaRPr lang="en-US" altLang="ja-JP" dirty="0" smtClean="0">
              <a:latin typeface="ＭＳ Ｐゴシック" panose="020B0600070205080204" pitchFamily="50" charset="-128"/>
              <a:ea typeface="ＭＳ Ｐゴシック" panose="020B0600070205080204" pitchFamily="50" charset="-128"/>
            </a:endParaRPr>
          </a:p>
          <a:p>
            <a:r>
              <a:rPr kumimoji="1" lang="en-US" altLang="ja-JP" dirty="0" err="1" smtClean="0">
                <a:latin typeface="ＭＳ Ｐゴシック" panose="020B0600070205080204" pitchFamily="50" charset="-128"/>
                <a:ea typeface="ＭＳ Ｐゴシック" panose="020B0600070205080204" pitchFamily="50" charset="-128"/>
              </a:rPr>
              <a:t>制限時間を意識した発表の練習</a:t>
            </a:r>
            <a:endParaRPr kumimoji="1" lang="en-US" altLang="ja-JP"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Georgia"/>
            </a:endParaRPr>
          </a:p>
          <a:p>
            <a:endParaRPr kumimoji="1" lang="ja-JP" altLang="en-US" dirty="0">
              <a:latin typeface="ＭＳ Ｐ明朝"/>
            </a:endParaRPr>
          </a:p>
        </p:txBody>
      </p:sp>
      <p:sp>
        <p:nvSpPr>
          <p:cNvPr id="5" name="日付プレースホルダー 4"/>
          <p:cNvSpPr>
            <a:spLocks noGrp="1"/>
          </p:cNvSpPr>
          <p:nvPr>
            <p:ph type="dt" sz="half" idx="10"/>
          </p:nvPr>
        </p:nvSpPr>
        <p:spPr/>
        <p:txBody>
          <a:bodyPr/>
          <a:lstStyle/>
          <a:p>
            <a:fld id="{6BBB934A-11E6-4259-9EFB-525F9667E84C}" type="datetime1">
              <a:rPr kumimoji="1" lang="ja-JP" altLang="en-US" smtClean="0"/>
              <a:t>2015/9/2</a:t>
            </a:fld>
            <a:endParaRPr kumimoji="1" lang="ja-JP" altLang="en-US"/>
          </a:p>
        </p:txBody>
      </p:sp>
    </p:spTree>
    <p:extLst>
      <p:ext uri="{BB962C8B-B14F-4D97-AF65-F5344CB8AC3E}">
        <p14:creationId xmlns:p14="http://schemas.microsoft.com/office/powerpoint/2010/main" val="32208568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395536" y="4149080"/>
            <a:ext cx="7772400" cy="1500187"/>
          </a:xfrm>
          <a:ln w="12700">
            <a:noFill/>
          </a:ln>
        </p:spPr>
        <p:txBody>
          <a:bodyPr>
            <a:normAutofit/>
          </a:bodyPr>
          <a:lstStyle/>
          <a:p>
            <a:r>
              <a:rPr kumimoji="1" lang="ja-JP" altLang="en-US" sz="2800" dirty="0" smtClean="0"/>
              <a:t>事前調査アンケート　集計アウトプット</a:t>
            </a:r>
            <a:endParaRPr kumimoji="1" lang="ja-JP" altLang="en-US" sz="2800" dirty="0"/>
          </a:p>
        </p:txBody>
      </p:sp>
      <p:sp>
        <p:nvSpPr>
          <p:cNvPr id="2" name="スライド番号プレースホルダー 1"/>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51</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B043A5C8-7EE9-4466-AF99-F80C306C2FDD}"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41986719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1458835"/>
            <a:ext cx="2715004" cy="885949"/>
          </a:xfrm>
          <a:prstGeom prst="rect">
            <a:avLst/>
          </a:prstGeom>
        </p:spPr>
      </p:pic>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5445224"/>
            <a:ext cx="6030167" cy="1257476"/>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6782" y="2420888"/>
            <a:ext cx="4410691" cy="1333686"/>
          </a:xfrm>
          <a:prstGeom prst="rect">
            <a:avLst/>
          </a:prstGeom>
        </p:spPr>
      </p:pic>
      <p:pic>
        <p:nvPicPr>
          <p:cNvPr id="5" name="図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5362" y="3864969"/>
            <a:ext cx="4353533" cy="1448002"/>
          </a:xfrm>
          <a:prstGeom prst="rect">
            <a:avLst/>
          </a:prstGeom>
        </p:spPr>
      </p:pic>
      <p:sp>
        <p:nvSpPr>
          <p:cNvPr id="6" name="テキスト ボックス 5"/>
          <p:cNvSpPr txBox="1"/>
          <p:nvPr/>
        </p:nvSpPr>
        <p:spPr>
          <a:xfrm>
            <a:off x="596782" y="260648"/>
            <a:ext cx="5271362" cy="954107"/>
          </a:xfrm>
          <a:prstGeom prst="rect">
            <a:avLst/>
          </a:prstGeom>
          <a:noFill/>
        </p:spPr>
        <p:txBody>
          <a:bodyPr wrap="square" rtlCol="0">
            <a:spAutoFit/>
          </a:bodyPr>
          <a:lstStyle/>
          <a:p>
            <a:r>
              <a:rPr lang="ja-JP" altLang="en-US" sz="2800" dirty="0" smtClean="0">
                <a:solidFill>
                  <a:prstClr val="black"/>
                </a:solidFill>
              </a:rPr>
              <a:t>アースノーマット　</a:t>
            </a:r>
            <a:endParaRPr lang="en-US" altLang="ja-JP" sz="2800" dirty="0" smtClean="0">
              <a:solidFill>
                <a:prstClr val="black"/>
              </a:solidFill>
            </a:endParaRPr>
          </a:p>
          <a:p>
            <a:r>
              <a:rPr lang="ja-JP" altLang="en-US" sz="2800" dirty="0" smtClean="0">
                <a:solidFill>
                  <a:prstClr val="black"/>
                </a:solidFill>
              </a:rPr>
              <a:t>途上</a:t>
            </a:r>
            <a:r>
              <a:rPr lang="ja-JP" altLang="en-US" sz="2800" dirty="0">
                <a:solidFill>
                  <a:prstClr val="black"/>
                </a:solidFill>
              </a:rPr>
              <a:t>国での</a:t>
            </a:r>
            <a:r>
              <a:rPr lang="ja-JP" altLang="en-US" sz="2800" dirty="0" smtClean="0">
                <a:solidFill>
                  <a:prstClr val="black"/>
                </a:solidFill>
              </a:rPr>
              <a:t>マラリアの予防教育</a:t>
            </a:r>
            <a:endParaRPr lang="ja-JP" altLang="en-US" sz="2800" dirty="0">
              <a:solidFill>
                <a:prstClr val="black"/>
              </a:solidFill>
            </a:endParaRPr>
          </a:p>
        </p:txBody>
      </p:sp>
      <p:pic>
        <p:nvPicPr>
          <p:cNvPr id="614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08304" y="260648"/>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スライド番号プレースホルダー 6"/>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52</a:t>
            </a:fld>
            <a:endParaRPr lang="ja-JP" altLang="en-US">
              <a:solidFill>
                <a:prstClr val="black">
                  <a:tint val="75000"/>
                </a:prstClr>
              </a:solidFill>
            </a:endParaRPr>
          </a:p>
        </p:txBody>
      </p:sp>
      <p:sp>
        <p:nvSpPr>
          <p:cNvPr id="8" name="日付プレースホルダー 7"/>
          <p:cNvSpPr>
            <a:spLocks noGrp="1"/>
          </p:cNvSpPr>
          <p:nvPr>
            <p:ph type="dt" sz="half" idx="10"/>
          </p:nvPr>
        </p:nvSpPr>
        <p:spPr/>
        <p:txBody>
          <a:bodyPr/>
          <a:lstStyle/>
          <a:p>
            <a:fld id="{6BA4C2F1-5BF2-45CB-BE06-AB48BD526F4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4156931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264" y="1412776"/>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264"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264"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33264" y="332656"/>
            <a:ext cx="6543031" cy="954107"/>
          </a:xfrm>
          <a:prstGeom prst="rect">
            <a:avLst/>
          </a:prstGeom>
          <a:noFill/>
        </p:spPr>
        <p:txBody>
          <a:bodyPr wrap="square" rtlCol="0">
            <a:spAutoFit/>
          </a:bodyPr>
          <a:lstStyle/>
          <a:p>
            <a:r>
              <a:rPr lang="ja-JP" altLang="en-US" sz="2800" dirty="0" smtClean="0">
                <a:solidFill>
                  <a:prstClr val="black"/>
                </a:solidFill>
              </a:rPr>
              <a:t>アースノーマット　</a:t>
            </a:r>
            <a:endParaRPr lang="en-US" altLang="ja-JP" sz="2800" dirty="0" smtClean="0">
              <a:solidFill>
                <a:prstClr val="black"/>
              </a:solidFill>
            </a:endParaRPr>
          </a:p>
          <a:p>
            <a:r>
              <a:rPr lang="ja-JP" altLang="en-US" sz="2800" dirty="0" smtClean="0">
                <a:solidFill>
                  <a:prstClr val="black"/>
                </a:solidFill>
              </a:rPr>
              <a:t>インフルエンザワクチンの寄付</a:t>
            </a:r>
            <a:endParaRPr lang="ja-JP" altLang="en-US" sz="2800" dirty="0">
              <a:solidFill>
                <a:prstClr val="black"/>
              </a:solidFill>
            </a:endParaRPr>
          </a:p>
        </p:txBody>
      </p:sp>
      <p:pic>
        <p:nvPicPr>
          <p:cNvPr id="1033"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3264" y="5375992"/>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9998" y="332656"/>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53</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1F4BDC6D-B52E-433E-B148-EC83AC314C60}"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06622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1852" y="1384375"/>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780" y="2409610"/>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599" y="364502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600" y="530120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899592" y="404664"/>
            <a:ext cx="7166470" cy="954107"/>
          </a:xfrm>
          <a:prstGeom prst="rect">
            <a:avLst/>
          </a:prstGeom>
          <a:noFill/>
        </p:spPr>
        <p:txBody>
          <a:bodyPr wrap="square" rtlCol="0">
            <a:spAutoFit/>
          </a:bodyPr>
          <a:lstStyle/>
          <a:p>
            <a:r>
              <a:rPr lang="ja-JP" altLang="en-US" sz="2800" dirty="0" smtClean="0">
                <a:solidFill>
                  <a:prstClr val="black"/>
                </a:solidFill>
              </a:rPr>
              <a:t>アースノーマット　</a:t>
            </a:r>
            <a:endParaRPr lang="en-US" altLang="ja-JP" sz="2800" dirty="0" smtClean="0">
              <a:solidFill>
                <a:prstClr val="black"/>
              </a:solidFill>
            </a:endParaRPr>
          </a:p>
          <a:p>
            <a:r>
              <a:rPr lang="ja-JP" altLang="en-US" sz="2800" dirty="0" smtClean="0">
                <a:solidFill>
                  <a:prstClr val="black"/>
                </a:solidFill>
              </a:rPr>
              <a:t>絶滅</a:t>
            </a:r>
            <a:r>
              <a:rPr lang="ja-JP" altLang="en-US" sz="2800" dirty="0">
                <a:solidFill>
                  <a:prstClr val="black"/>
                </a:solidFill>
              </a:rPr>
              <a:t>危惧種</a:t>
            </a:r>
            <a:r>
              <a:rPr lang="ja-JP" altLang="en-US" sz="2800" dirty="0" smtClean="0">
                <a:solidFill>
                  <a:prstClr val="black"/>
                </a:solidFill>
              </a:rPr>
              <a:t>の虫、シオアメンボの保護</a:t>
            </a:r>
            <a:endParaRPr lang="ja-JP" altLang="en-US" sz="2800" dirty="0">
              <a:solidFill>
                <a:prstClr val="black"/>
              </a:solidFill>
            </a:endParaRPr>
          </a:p>
        </p:txBody>
      </p:sp>
      <p:pic>
        <p:nvPicPr>
          <p:cNvPr id="819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0112" y="250685"/>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54</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198C33AE-049C-4317-9625-B5DEDD80427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7045053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455053"/>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492896"/>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512" y="3789040"/>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576" y="539544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759512" y="476672"/>
            <a:ext cx="4360928" cy="954107"/>
          </a:xfrm>
          <a:prstGeom prst="rect">
            <a:avLst/>
          </a:prstGeom>
          <a:noFill/>
        </p:spPr>
        <p:txBody>
          <a:bodyPr wrap="square" rtlCol="0">
            <a:spAutoFit/>
          </a:bodyPr>
          <a:lstStyle/>
          <a:p>
            <a:r>
              <a:rPr lang="ja-JP" altLang="en-US" sz="2800" dirty="0" smtClean="0">
                <a:solidFill>
                  <a:prstClr val="black"/>
                </a:solidFill>
              </a:rPr>
              <a:t>アースノーマット　</a:t>
            </a:r>
            <a:r>
              <a:rPr lang="ja-JP" altLang="en-US" sz="2800" dirty="0">
                <a:solidFill>
                  <a:prstClr val="black"/>
                </a:solidFill>
              </a:rPr>
              <a:t>　</a:t>
            </a:r>
            <a:endParaRPr lang="en-US" altLang="ja-JP" sz="2800" dirty="0" smtClean="0">
              <a:solidFill>
                <a:prstClr val="black"/>
              </a:solidFill>
            </a:endParaRPr>
          </a:p>
          <a:p>
            <a:r>
              <a:rPr lang="ja-JP" altLang="en-US" sz="2800" dirty="0" smtClean="0">
                <a:solidFill>
                  <a:prstClr val="black"/>
                </a:solidFill>
              </a:rPr>
              <a:t>湿地</a:t>
            </a:r>
            <a:r>
              <a:rPr lang="ja-JP" altLang="en-US" sz="2800" dirty="0">
                <a:solidFill>
                  <a:prstClr val="black"/>
                </a:solidFill>
              </a:rPr>
              <a:t>の</a:t>
            </a:r>
            <a:r>
              <a:rPr lang="ja-JP" altLang="en-US" sz="2800" dirty="0" smtClean="0">
                <a:solidFill>
                  <a:prstClr val="black"/>
                </a:solidFill>
              </a:rPr>
              <a:t>植林活動</a:t>
            </a:r>
            <a:endParaRPr lang="ja-JP" altLang="en-US" sz="2800" dirty="0">
              <a:solidFill>
                <a:prstClr val="black"/>
              </a:solidFill>
            </a:endParaRPr>
          </a:p>
        </p:txBody>
      </p:sp>
      <p:pic>
        <p:nvPicPr>
          <p:cNvPr id="921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241909"/>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55</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E64BEDA5-919A-48C3-B338-4DA58BF172B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53131230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133" y="1396922"/>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843"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843" y="375895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11560" y="404664"/>
            <a:ext cx="5544616" cy="954107"/>
          </a:xfrm>
          <a:prstGeom prst="rect">
            <a:avLst/>
          </a:prstGeom>
          <a:noFill/>
        </p:spPr>
        <p:txBody>
          <a:bodyPr wrap="square" rtlCol="0">
            <a:spAutoFit/>
          </a:bodyPr>
          <a:lstStyle/>
          <a:p>
            <a:r>
              <a:rPr lang="ja-JP" altLang="en-US" sz="2800" dirty="0" smtClean="0">
                <a:solidFill>
                  <a:prstClr val="black"/>
                </a:solidFill>
              </a:rPr>
              <a:t>アースノーマット</a:t>
            </a:r>
            <a:endParaRPr lang="en-US" altLang="ja-JP" sz="2800" dirty="0" smtClean="0">
              <a:solidFill>
                <a:prstClr val="black"/>
              </a:solidFill>
            </a:endParaRPr>
          </a:p>
          <a:p>
            <a:r>
              <a:rPr lang="ja-JP" altLang="en-US" sz="2800" dirty="0" smtClean="0">
                <a:solidFill>
                  <a:prstClr val="black"/>
                </a:solidFill>
              </a:rPr>
              <a:t>途上</a:t>
            </a:r>
            <a:r>
              <a:rPr lang="ja-JP" altLang="en-US" sz="2800" dirty="0">
                <a:solidFill>
                  <a:prstClr val="black"/>
                </a:solidFill>
              </a:rPr>
              <a:t>国の</a:t>
            </a:r>
            <a:r>
              <a:rPr lang="ja-JP" altLang="en-US" sz="2800" dirty="0" smtClean="0">
                <a:solidFill>
                  <a:prstClr val="black"/>
                </a:solidFill>
              </a:rPr>
              <a:t>学校建設</a:t>
            </a:r>
            <a:endParaRPr lang="ja-JP" altLang="en-US" sz="2800" dirty="0">
              <a:solidFill>
                <a:prstClr val="black"/>
              </a:solidFill>
            </a:endParaRPr>
          </a:p>
        </p:txBody>
      </p:sp>
      <p:pic>
        <p:nvPicPr>
          <p:cNvPr id="410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5917" y="537321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47087" y="250684"/>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56</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BEB838F5-F28A-450F-A4CF-5B6C3CEFAA6F}"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166958985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301" y="162880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545" y="2752879"/>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676" y="3933056"/>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4928" y="5382369"/>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794928" y="585554"/>
            <a:ext cx="5498656" cy="523220"/>
          </a:xfrm>
          <a:prstGeom prst="rect">
            <a:avLst/>
          </a:prstGeom>
          <a:noFill/>
        </p:spPr>
        <p:txBody>
          <a:bodyPr wrap="square" rtlCol="0">
            <a:spAutoFit/>
          </a:bodyPr>
          <a:lstStyle/>
          <a:p>
            <a:r>
              <a:rPr lang="ja-JP" altLang="en-US" sz="2800" dirty="0" smtClean="0">
                <a:solidFill>
                  <a:prstClr val="black"/>
                </a:solidFill>
              </a:rPr>
              <a:t>お～</a:t>
            </a:r>
            <a:r>
              <a:rPr lang="ja-JP" altLang="en-US" sz="2800" dirty="0" err="1" smtClean="0">
                <a:solidFill>
                  <a:prstClr val="black"/>
                </a:solidFill>
              </a:rPr>
              <a:t>いお</a:t>
            </a:r>
            <a:r>
              <a:rPr lang="ja-JP" altLang="en-US" sz="2800" dirty="0" smtClean="0">
                <a:solidFill>
                  <a:prstClr val="black"/>
                </a:solidFill>
              </a:rPr>
              <a:t>茶　琵琶湖の環境保全</a:t>
            </a:r>
            <a:endParaRPr lang="ja-JP" altLang="en-US" sz="2800" dirty="0">
              <a:solidFill>
                <a:prstClr val="black"/>
              </a:solidFill>
            </a:endParaRPr>
          </a:p>
        </p:txBody>
      </p:sp>
      <p:pic>
        <p:nvPicPr>
          <p:cNvPr id="3072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8344" y="553935"/>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57</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E836A1C3-225E-4675-9F7A-DE825DA4C531}"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2488859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61444" y="548688"/>
            <a:ext cx="5050716" cy="523220"/>
          </a:xfrm>
          <a:prstGeom prst="rect">
            <a:avLst/>
          </a:prstGeom>
          <a:noFill/>
        </p:spPr>
        <p:txBody>
          <a:bodyPr wrap="square" rtlCol="0">
            <a:spAutoFit/>
          </a:bodyPr>
          <a:lstStyle/>
          <a:p>
            <a:r>
              <a:rPr lang="ja-JP" altLang="en-US" sz="2800" dirty="0" smtClean="0">
                <a:solidFill>
                  <a:prstClr val="black"/>
                </a:solidFill>
              </a:rPr>
              <a:t>お～</a:t>
            </a:r>
            <a:r>
              <a:rPr lang="ja-JP" altLang="en-US" sz="2800" dirty="0" err="1" smtClean="0">
                <a:solidFill>
                  <a:prstClr val="black"/>
                </a:solidFill>
              </a:rPr>
              <a:t>いお</a:t>
            </a:r>
            <a:r>
              <a:rPr lang="ja-JP" altLang="en-US" sz="2800" dirty="0" smtClean="0">
                <a:solidFill>
                  <a:prstClr val="black"/>
                </a:solidFill>
              </a:rPr>
              <a:t>茶　湿地の植林活動</a:t>
            </a:r>
            <a:endParaRPr lang="ja-JP" altLang="en-US" sz="2800" dirty="0">
              <a:solidFill>
                <a:prstClr val="black"/>
              </a:solidFill>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9618" y="1671101"/>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2566451"/>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600" y="3777208"/>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8110" y="530120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96336" y="548688"/>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58</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A5C99096-889C-4498-8135-9C7CCD7EF9DC}"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69401676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05" y="1484784"/>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05" y="2473807"/>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05" y="3789040"/>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3242" y="537321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59838" y="362991"/>
            <a:ext cx="4224192" cy="954107"/>
          </a:xfrm>
          <a:prstGeom prst="rect">
            <a:avLst/>
          </a:prstGeom>
          <a:noFill/>
        </p:spPr>
        <p:txBody>
          <a:bodyPr wrap="square" rtlCol="0">
            <a:spAutoFit/>
          </a:bodyPr>
          <a:lstStyle/>
          <a:p>
            <a:r>
              <a:rPr lang="ja-JP" altLang="en-US" sz="2800" dirty="0" smtClean="0">
                <a:solidFill>
                  <a:prstClr val="black"/>
                </a:solidFill>
              </a:rPr>
              <a:t>お～</a:t>
            </a:r>
            <a:r>
              <a:rPr lang="ja-JP" altLang="en-US" sz="2800" dirty="0" err="1" smtClean="0">
                <a:solidFill>
                  <a:prstClr val="black"/>
                </a:solidFill>
              </a:rPr>
              <a:t>いお</a:t>
            </a:r>
            <a:r>
              <a:rPr lang="ja-JP" altLang="en-US" sz="2800" dirty="0" smtClean="0">
                <a:solidFill>
                  <a:prstClr val="black"/>
                </a:solidFill>
              </a:rPr>
              <a:t>茶　</a:t>
            </a:r>
            <a:endParaRPr lang="en-US" altLang="ja-JP" sz="2800" dirty="0" smtClean="0">
              <a:solidFill>
                <a:prstClr val="black"/>
              </a:solidFill>
            </a:endParaRPr>
          </a:p>
          <a:p>
            <a:r>
              <a:rPr lang="ja-JP" altLang="en-US" sz="2800" dirty="0" smtClean="0">
                <a:solidFill>
                  <a:prstClr val="black"/>
                </a:solidFill>
              </a:rPr>
              <a:t>動物保護団体への寄付</a:t>
            </a:r>
            <a:endParaRPr lang="ja-JP" altLang="en-US" sz="2800" dirty="0">
              <a:solidFill>
                <a:prstClr val="black"/>
              </a:solidFill>
            </a:endParaRPr>
          </a:p>
        </p:txBody>
      </p:sp>
      <p:pic>
        <p:nvPicPr>
          <p:cNvPr id="2048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62991"/>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59</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BCA65151-EE0E-4FF7-9C26-A97CA3FC5078}"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737222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5" name="角丸四角形 4"/>
          <p:cNvSpPr/>
          <p:nvPr/>
        </p:nvSpPr>
        <p:spPr>
          <a:xfrm>
            <a:off x="683236" y="4799997"/>
            <a:ext cx="7848871"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ja-JP" altLang="en-US" sz="2400" i="1" dirty="0" smtClean="0">
                <a:solidFill>
                  <a:schemeClr val="tx1"/>
                </a:solidFill>
                <a:latin typeface="+mj-ea"/>
                <a:ea typeface="+mj-ea"/>
              </a:rPr>
              <a:t>“</a:t>
            </a:r>
            <a:r>
              <a:rPr lang="en-US" altLang="ja-JP" sz="2400" i="1" dirty="0" smtClean="0">
                <a:solidFill>
                  <a:schemeClr val="tx1"/>
                </a:solidFill>
                <a:latin typeface="+mj-ea"/>
                <a:ea typeface="+mj-ea"/>
              </a:rPr>
              <a:t>CRM</a:t>
            </a:r>
            <a:r>
              <a:rPr lang="ja-JP" altLang="en-US" sz="2400" i="1" dirty="0" smtClean="0">
                <a:solidFill>
                  <a:schemeClr val="tx1"/>
                </a:solidFill>
                <a:latin typeface="+mj-ea"/>
                <a:ea typeface="+mj-ea"/>
              </a:rPr>
              <a:t>は</a:t>
            </a:r>
            <a:r>
              <a:rPr lang="ja-JP" altLang="en-US" sz="2400" i="1" dirty="0">
                <a:solidFill>
                  <a:schemeClr val="tx1"/>
                </a:solidFill>
                <a:latin typeface="+mj-ea"/>
                <a:ea typeface="+mj-ea"/>
              </a:rPr>
              <a:t>、コーズ（</a:t>
            </a:r>
            <a:r>
              <a:rPr lang="en-US" altLang="ja-JP" sz="2400" i="1" dirty="0">
                <a:solidFill>
                  <a:schemeClr val="tx1"/>
                </a:solidFill>
                <a:latin typeface="+mj-ea"/>
                <a:ea typeface="+mj-ea"/>
              </a:rPr>
              <a:t>Cause</a:t>
            </a:r>
            <a:r>
              <a:rPr lang="ja-JP" altLang="en-US" sz="2400" i="1" dirty="0">
                <a:solidFill>
                  <a:schemeClr val="tx1"/>
                </a:solidFill>
                <a:latin typeface="+mj-ea"/>
                <a:ea typeface="+mj-ea"/>
              </a:rPr>
              <a:t>＝大義、目標</a:t>
            </a:r>
            <a:r>
              <a:rPr lang="ja-JP" altLang="en-US" sz="2400" i="1" dirty="0" smtClean="0">
                <a:solidFill>
                  <a:schemeClr val="tx1"/>
                </a:solidFill>
                <a:latin typeface="+mj-ea"/>
                <a:ea typeface="+mj-ea"/>
              </a:rPr>
              <a:t>、理想</a:t>
            </a:r>
            <a:r>
              <a:rPr lang="ja-JP" altLang="en-US" sz="2400" i="1" dirty="0">
                <a:solidFill>
                  <a:schemeClr val="tx1"/>
                </a:solidFill>
                <a:latin typeface="+mj-ea"/>
                <a:ea typeface="+mj-ea"/>
              </a:rPr>
              <a:t>、よきこと）</a:t>
            </a:r>
            <a:r>
              <a:rPr lang="ja-JP" altLang="en-US" sz="2400" i="1" dirty="0" smtClean="0">
                <a:solidFill>
                  <a:schemeClr val="tx1"/>
                </a:solidFill>
                <a:latin typeface="+mj-ea"/>
                <a:ea typeface="+mj-ea"/>
              </a:rPr>
              <a:t>を</a:t>
            </a:r>
            <a:endParaRPr lang="en-US" altLang="ja-JP" sz="2400" i="1" dirty="0" smtClean="0">
              <a:solidFill>
                <a:schemeClr val="tx1"/>
              </a:solidFill>
              <a:latin typeface="+mj-ea"/>
              <a:ea typeface="+mj-ea"/>
            </a:endParaRPr>
          </a:p>
          <a:p>
            <a:r>
              <a:rPr lang="ja-JP" altLang="en-US" sz="2400" i="1" dirty="0" smtClean="0">
                <a:solidFill>
                  <a:schemeClr val="tx1"/>
                </a:solidFill>
                <a:latin typeface="+mj-ea"/>
                <a:ea typeface="+mj-ea"/>
              </a:rPr>
              <a:t>全面</a:t>
            </a:r>
            <a:r>
              <a:rPr lang="ja-JP" altLang="en-US" sz="2400" i="1" dirty="0">
                <a:solidFill>
                  <a:schemeClr val="tx1"/>
                </a:solidFill>
                <a:latin typeface="+mj-ea"/>
                <a:ea typeface="+mj-ea"/>
              </a:rPr>
              <a:t>に出した</a:t>
            </a:r>
            <a:r>
              <a:rPr lang="ja-JP" altLang="en-US" sz="2400" i="1" dirty="0" smtClean="0">
                <a:solidFill>
                  <a:schemeClr val="tx1"/>
                </a:solidFill>
                <a:latin typeface="+mj-ea"/>
                <a:ea typeface="+mj-ea"/>
              </a:rPr>
              <a:t>マーケティング</a:t>
            </a:r>
            <a:r>
              <a:rPr lang="ja-JP" altLang="en-US" sz="2400" i="1" dirty="0">
                <a:solidFill>
                  <a:schemeClr val="tx1"/>
                </a:solidFill>
                <a:latin typeface="+mj-ea"/>
                <a:ea typeface="+mj-ea"/>
              </a:rPr>
              <a:t>活動のことで</a:t>
            </a:r>
            <a:r>
              <a:rPr lang="ja-JP" altLang="en-US" sz="2400" i="1" dirty="0" smtClean="0">
                <a:solidFill>
                  <a:schemeClr val="tx1"/>
                </a:solidFill>
                <a:latin typeface="+mj-ea"/>
                <a:ea typeface="+mj-ea"/>
              </a:rPr>
              <a:t>ある“</a:t>
            </a:r>
            <a:endParaRPr kumimoji="1" lang="ja-JP" altLang="en-US" sz="2400" i="1" dirty="0">
              <a:solidFill>
                <a:schemeClr val="tx1"/>
              </a:solidFill>
              <a:latin typeface="+mj-ea"/>
              <a:ea typeface="+mj-ea"/>
            </a:endParaRPr>
          </a:p>
        </p:txBody>
      </p:sp>
      <p:sp>
        <p:nvSpPr>
          <p:cNvPr id="6" name="片側の 2 つの角を丸めた四角形 5"/>
          <p:cNvSpPr/>
          <p:nvPr/>
        </p:nvSpPr>
        <p:spPr>
          <a:xfrm>
            <a:off x="683235" y="4799997"/>
            <a:ext cx="7848871" cy="572129"/>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長坂（</a:t>
            </a:r>
            <a:r>
              <a:rPr lang="en-US" altLang="ja-JP" sz="2400" dirty="0" smtClean="0">
                <a:latin typeface="+mj-ea"/>
                <a:ea typeface="+mj-ea"/>
              </a:rPr>
              <a:t>2010</a:t>
            </a:r>
            <a:r>
              <a:rPr lang="ja-JP" altLang="en-US" sz="2400" dirty="0" smtClean="0">
                <a:latin typeface="+mj-ea"/>
                <a:ea typeface="+mj-ea"/>
              </a:rPr>
              <a:t>）による定義</a:t>
            </a:r>
            <a:endParaRPr kumimoji="1" lang="ja-JP" altLang="en-US" sz="2400" dirty="0">
              <a:latin typeface="+mj-ea"/>
              <a:ea typeface="+mj-ea"/>
            </a:endParaRPr>
          </a:p>
        </p:txBody>
      </p:sp>
      <p:sp>
        <p:nvSpPr>
          <p:cNvPr id="8" name="角丸四角形 7"/>
          <p:cNvSpPr/>
          <p:nvPr/>
        </p:nvSpPr>
        <p:spPr>
          <a:xfrm>
            <a:off x="683569" y="2207708"/>
            <a:ext cx="7848871" cy="239820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en-US" altLang="ja-JP" sz="2400" dirty="0" smtClean="0">
                <a:solidFill>
                  <a:schemeClr val="tx1"/>
                </a:solidFill>
                <a:latin typeface="+mj-ea"/>
                <a:ea typeface="+mj-ea"/>
              </a:rPr>
              <a:t>CRM</a:t>
            </a:r>
            <a:r>
              <a:rPr lang="ja-JP" altLang="en-US" sz="2400" dirty="0" smtClean="0">
                <a:solidFill>
                  <a:schemeClr val="tx1"/>
                </a:solidFill>
                <a:latin typeface="+mj-ea"/>
                <a:ea typeface="+mj-ea"/>
              </a:rPr>
              <a:t>とは</a:t>
            </a:r>
            <a:r>
              <a:rPr lang="ja-JP" altLang="en-US" sz="2400" i="1" dirty="0" smtClean="0">
                <a:solidFill>
                  <a:schemeClr val="tx1"/>
                </a:solidFill>
                <a:latin typeface="+mj-ea"/>
                <a:ea typeface="+mj-ea"/>
              </a:rPr>
              <a:t>“企業</a:t>
            </a:r>
            <a:r>
              <a:rPr lang="ja-JP" altLang="en-US" sz="2400" i="1" dirty="0">
                <a:solidFill>
                  <a:schemeClr val="tx1"/>
                </a:solidFill>
                <a:latin typeface="+mj-ea"/>
                <a:ea typeface="+mj-ea"/>
              </a:rPr>
              <a:t>が</a:t>
            </a:r>
            <a:r>
              <a:rPr lang="ja-JP" altLang="en-US" sz="2400" i="1" dirty="0" smtClean="0">
                <a:solidFill>
                  <a:schemeClr val="tx1"/>
                </a:solidFill>
                <a:latin typeface="+mj-ea"/>
                <a:ea typeface="+mj-ea"/>
              </a:rPr>
              <a:t>製品の</a:t>
            </a:r>
            <a:r>
              <a:rPr lang="ja-JP" altLang="en-US" sz="2400" i="1" dirty="0">
                <a:solidFill>
                  <a:schemeClr val="tx1"/>
                </a:solidFill>
                <a:latin typeface="+mj-ea"/>
                <a:ea typeface="+mj-ea"/>
              </a:rPr>
              <a:t>売上げや取引に応じて、</a:t>
            </a:r>
            <a:r>
              <a:rPr lang="ja-JP" altLang="en-US" sz="2400" i="1" dirty="0" smtClean="0">
                <a:solidFill>
                  <a:schemeClr val="tx1"/>
                </a:solidFill>
                <a:latin typeface="+mj-ea"/>
                <a:ea typeface="+mj-ea"/>
              </a:rPr>
              <a:t>得られた利益</a:t>
            </a:r>
            <a:r>
              <a:rPr lang="ja-JP" altLang="en-US" sz="2400" i="1" dirty="0">
                <a:solidFill>
                  <a:schemeClr val="tx1"/>
                </a:solidFill>
                <a:latin typeface="+mj-ea"/>
                <a:ea typeface="+mj-ea"/>
              </a:rPr>
              <a:t>の一定割合を何らかの組織に</a:t>
            </a:r>
            <a:r>
              <a:rPr lang="ja-JP" altLang="en-US" sz="2400" i="1" dirty="0" smtClean="0">
                <a:solidFill>
                  <a:schemeClr val="tx1"/>
                </a:solidFill>
                <a:latin typeface="+mj-ea"/>
                <a:ea typeface="+mj-ea"/>
              </a:rPr>
              <a:t>寄付</a:t>
            </a:r>
            <a:r>
              <a:rPr lang="ja-JP" altLang="en-US" sz="2400" i="1" dirty="0">
                <a:solidFill>
                  <a:schemeClr val="tx1"/>
                </a:solidFill>
                <a:latin typeface="+mj-ea"/>
                <a:ea typeface="+mj-ea"/>
              </a:rPr>
              <a:t>する</a:t>
            </a:r>
            <a:r>
              <a:rPr lang="ja-JP" altLang="en-US" sz="2400" i="1" dirty="0" smtClean="0">
                <a:solidFill>
                  <a:schemeClr val="tx1"/>
                </a:solidFill>
                <a:latin typeface="+mj-ea"/>
                <a:ea typeface="+mj-ea"/>
              </a:rPr>
              <a:t>こと</a:t>
            </a:r>
            <a:r>
              <a:rPr lang="en-US" altLang="ja-JP" sz="2400" i="1" dirty="0" smtClean="0">
                <a:solidFill>
                  <a:schemeClr val="tx1"/>
                </a:solidFill>
                <a:latin typeface="+mj-ea"/>
                <a:ea typeface="+mj-ea"/>
              </a:rPr>
              <a:t>”</a:t>
            </a:r>
            <a:r>
              <a:rPr lang="ja-JP" altLang="en-US" sz="2400" dirty="0" smtClean="0">
                <a:solidFill>
                  <a:schemeClr val="tx1"/>
                </a:solidFill>
                <a:latin typeface="+mj-ea"/>
                <a:ea typeface="+mj-ea"/>
              </a:rPr>
              <a:t>で、</a:t>
            </a:r>
            <a:endParaRPr lang="en-US" altLang="ja-JP" sz="2400" dirty="0" smtClean="0">
              <a:solidFill>
                <a:schemeClr val="tx1"/>
              </a:solidFill>
              <a:latin typeface="+mj-ea"/>
              <a:ea typeface="+mj-ea"/>
            </a:endParaRPr>
          </a:p>
          <a:p>
            <a:r>
              <a:rPr lang="en-US" altLang="ja-JP" sz="2400" i="1" dirty="0" smtClean="0">
                <a:solidFill>
                  <a:schemeClr val="tx1"/>
                </a:solidFill>
                <a:latin typeface="+mj-ea"/>
                <a:ea typeface="+mj-ea"/>
              </a:rPr>
              <a:t>“</a:t>
            </a:r>
            <a:r>
              <a:rPr lang="ja-JP" altLang="en-US" sz="2400" i="1" dirty="0" smtClean="0">
                <a:solidFill>
                  <a:schemeClr val="tx1"/>
                </a:solidFill>
                <a:latin typeface="+mj-ea"/>
                <a:ea typeface="+mj-ea"/>
              </a:rPr>
              <a:t>時間的</a:t>
            </a:r>
            <a:r>
              <a:rPr lang="ja-JP" altLang="en-US" sz="2400" i="1" dirty="0">
                <a:solidFill>
                  <a:schemeClr val="tx1"/>
                </a:solidFill>
                <a:latin typeface="+mj-ea"/>
                <a:ea typeface="+mj-ea"/>
              </a:rPr>
              <a:t>限定で、</a:t>
            </a:r>
            <a:r>
              <a:rPr lang="ja-JP" altLang="en-US" sz="2400" i="1" dirty="0" smtClean="0">
                <a:solidFill>
                  <a:schemeClr val="tx1"/>
                </a:solidFill>
                <a:latin typeface="+mj-ea"/>
                <a:ea typeface="+mj-ea"/>
              </a:rPr>
              <a:t>特定</a:t>
            </a:r>
            <a:r>
              <a:rPr lang="ja-JP" altLang="en-US" sz="2400" i="1" dirty="0">
                <a:solidFill>
                  <a:schemeClr val="tx1"/>
                </a:solidFill>
                <a:latin typeface="+mj-ea"/>
                <a:ea typeface="+mj-ea"/>
              </a:rPr>
              <a:t>製品を対象に、特定の</a:t>
            </a:r>
            <a:r>
              <a:rPr lang="ja-JP" altLang="en-US" sz="2400" i="1" dirty="0" smtClean="0">
                <a:solidFill>
                  <a:schemeClr val="tx1"/>
                </a:solidFill>
                <a:latin typeface="+mj-ea"/>
                <a:ea typeface="+mj-ea"/>
              </a:rPr>
              <a:t>コーズ</a:t>
            </a:r>
            <a:r>
              <a:rPr lang="en-US" altLang="ja-JP" sz="2400" i="1" dirty="0" smtClean="0">
                <a:solidFill>
                  <a:schemeClr val="tx1"/>
                </a:solidFill>
                <a:latin typeface="+mj-ea"/>
                <a:ea typeface="+mj-ea"/>
              </a:rPr>
              <a:t>”</a:t>
            </a:r>
            <a:r>
              <a:rPr lang="ja-JP" altLang="en-US" sz="2400" i="1" dirty="0" smtClean="0">
                <a:solidFill>
                  <a:schemeClr val="tx1"/>
                </a:solidFill>
                <a:latin typeface="+mj-ea"/>
                <a:ea typeface="+mj-ea"/>
              </a:rPr>
              <a:t>と</a:t>
            </a:r>
            <a:r>
              <a:rPr lang="ja-JP" altLang="en-US" sz="2400" dirty="0" smtClean="0">
                <a:solidFill>
                  <a:schemeClr val="tx1"/>
                </a:solidFill>
                <a:latin typeface="+mj-ea"/>
                <a:ea typeface="+mj-ea"/>
              </a:rPr>
              <a:t>共</a:t>
            </a:r>
            <a:r>
              <a:rPr lang="ja-JP" altLang="en-US" sz="2400" dirty="0">
                <a:solidFill>
                  <a:schemeClr val="tx1"/>
                </a:solidFill>
                <a:latin typeface="+mj-ea"/>
                <a:ea typeface="+mj-ea"/>
              </a:rPr>
              <a:t>に行うマーケティングで</a:t>
            </a:r>
            <a:r>
              <a:rPr lang="ja-JP" altLang="en-US" sz="2400" dirty="0" smtClean="0">
                <a:solidFill>
                  <a:schemeClr val="tx1"/>
                </a:solidFill>
                <a:latin typeface="+mj-ea"/>
                <a:ea typeface="+mj-ea"/>
              </a:rPr>
              <a:t>ある。</a:t>
            </a:r>
            <a:endParaRPr lang="en-US" altLang="ja-JP" sz="2400" dirty="0" smtClean="0">
              <a:solidFill>
                <a:schemeClr val="tx1"/>
              </a:solidFill>
              <a:latin typeface="+mj-ea"/>
              <a:ea typeface="+mj-ea"/>
            </a:endParaRPr>
          </a:p>
        </p:txBody>
      </p:sp>
      <p:sp>
        <p:nvSpPr>
          <p:cNvPr id="9" name="片側の 2 つの角を丸めた四角形 8"/>
          <p:cNvSpPr/>
          <p:nvPr/>
        </p:nvSpPr>
        <p:spPr>
          <a:xfrm>
            <a:off x="683568" y="2207709"/>
            <a:ext cx="7848871" cy="572129"/>
          </a:xfrm>
          <a:prstGeom prst="round2SameRect">
            <a:avLst>
              <a:gd name="adj1" fmla="val 421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a:t>
            </a:r>
            <a:r>
              <a:rPr lang="en-US" altLang="ja-JP" sz="2400" dirty="0" smtClean="0">
                <a:latin typeface="+mj-ea"/>
                <a:ea typeface="+mj-ea"/>
              </a:rPr>
              <a:t>P</a:t>
            </a:r>
            <a:r>
              <a:rPr lang="ja-JP" altLang="en-US" sz="2400" dirty="0" smtClean="0">
                <a:latin typeface="+mj-ea"/>
                <a:ea typeface="+mj-ea"/>
              </a:rPr>
              <a:t>・</a:t>
            </a:r>
            <a:r>
              <a:rPr lang="en-US" altLang="ja-JP" sz="2400" dirty="0" smtClean="0">
                <a:latin typeface="+mj-ea"/>
              </a:rPr>
              <a:t>Kotler </a:t>
            </a:r>
            <a:r>
              <a:rPr lang="ja-JP" altLang="en-US" sz="2400" dirty="0" smtClean="0">
                <a:latin typeface="+mj-ea"/>
                <a:ea typeface="+mj-ea"/>
              </a:rPr>
              <a:t>（</a:t>
            </a:r>
            <a:r>
              <a:rPr lang="en-US" altLang="ja-JP" sz="2400" dirty="0" smtClean="0">
                <a:latin typeface="+mj-ea"/>
                <a:ea typeface="+mj-ea"/>
              </a:rPr>
              <a:t>2005</a:t>
            </a:r>
            <a:r>
              <a:rPr lang="ja-JP" altLang="en-US" sz="2400" dirty="0" smtClean="0">
                <a:latin typeface="+mj-ea"/>
                <a:ea typeface="+mj-ea"/>
              </a:rPr>
              <a:t>）による定義</a:t>
            </a:r>
            <a:endParaRPr kumimoji="1" lang="ja-JP" altLang="en-US" sz="2400" dirty="0">
              <a:latin typeface="+mj-ea"/>
              <a:ea typeface="+mj-ea"/>
            </a:endParaRPr>
          </a:p>
        </p:txBody>
      </p:sp>
      <p:sp>
        <p:nvSpPr>
          <p:cNvPr id="7"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en-US" altLang="ja-JP" sz="3200" dirty="0" smtClean="0">
                <a:solidFill>
                  <a:schemeClr val="accent1"/>
                </a:solidFill>
                <a:latin typeface="+mj-ea"/>
                <a:ea typeface="+mj-ea"/>
              </a:rPr>
              <a:t>CRM</a:t>
            </a:r>
            <a:r>
              <a:rPr lang="ja-JP" altLang="en-US" sz="3200" dirty="0" smtClean="0">
                <a:solidFill>
                  <a:schemeClr val="accent1"/>
                </a:solidFill>
                <a:latin typeface="+mj-ea"/>
                <a:ea typeface="+mj-ea"/>
              </a:rPr>
              <a:t>の定義</a:t>
            </a:r>
            <a:endParaRPr lang="en-US" altLang="ja-JP" sz="3200" dirty="0" smtClean="0">
              <a:solidFill>
                <a:schemeClr val="accent1"/>
              </a:solidFill>
              <a:latin typeface="+mj-ea"/>
              <a:ea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6</a:t>
            </a:fld>
            <a:endParaRPr kumimoji="1" lang="ja-JP" altLang="en-US" dirty="0"/>
          </a:p>
        </p:txBody>
      </p:sp>
      <p:sp>
        <p:nvSpPr>
          <p:cNvPr id="4" name="日付プレースホルダー 3"/>
          <p:cNvSpPr>
            <a:spLocks noGrp="1"/>
          </p:cNvSpPr>
          <p:nvPr>
            <p:ph type="dt" sz="half" idx="10"/>
          </p:nvPr>
        </p:nvSpPr>
        <p:spPr/>
        <p:txBody>
          <a:bodyPr/>
          <a:lstStyle/>
          <a:p>
            <a:fld id="{41D702D6-EB5A-4481-84F0-BCDE1B8C8E83}" type="datetime1">
              <a:rPr kumimoji="1" lang="ja-JP" altLang="en-US" smtClean="0"/>
              <a:t>2015/9/2</a:t>
            </a:fld>
            <a:endParaRPr kumimoji="1" lang="ja-JP" altLang="en-US"/>
          </a:p>
        </p:txBody>
      </p:sp>
    </p:spTree>
    <p:extLst>
      <p:ext uri="{BB962C8B-B14F-4D97-AF65-F5344CB8AC3E}">
        <p14:creationId xmlns:p14="http://schemas.microsoft.com/office/powerpoint/2010/main" val="42198303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7151" y="132340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7157" y="2338241"/>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8008" y="364502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8867" y="527756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887149" y="260648"/>
            <a:ext cx="5701073" cy="954107"/>
          </a:xfrm>
          <a:prstGeom prst="rect">
            <a:avLst/>
          </a:prstGeom>
          <a:noFill/>
        </p:spPr>
        <p:txBody>
          <a:bodyPr wrap="square" rtlCol="0">
            <a:spAutoFit/>
          </a:bodyPr>
          <a:lstStyle/>
          <a:p>
            <a:r>
              <a:rPr lang="ja-JP" altLang="en-US" sz="2800" dirty="0" smtClean="0">
                <a:solidFill>
                  <a:prstClr val="black"/>
                </a:solidFill>
              </a:rPr>
              <a:t>お～</a:t>
            </a:r>
            <a:r>
              <a:rPr lang="ja-JP" altLang="en-US" sz="2800" dirty="0" err="1" smtClean="0">
                <a:solidFill>
                  <a:prstClr val="black"/>
                </a:solidFill>
              </a:rPr>
              <a:t>いお</a:t>
            </a:r>
            <a:r>
              <a:rPr lang="ja-JP" altLang="en-US" sz="2800" dirty="0" smtClean="0">
                <a:solidFill>
                  <a:prstClr val="black"/>
                </a:solidFill>
              </a:rPr>
              <a:t>茶</a:t>
            </a:r>
            <a:endParaRPr lang="en-US" altLang="ja-JP" sz="2800" dirty="0" smtClean="0">
              <a:solidFill>
                <a:prstClr val="black"/>
              </a:solidFill>
            </a:endParaRPr>
          </a:p>
          <a:p>
            <a:r>
              <a:rPr lang="ja-JP" altLang="en-US" sz="2800" dirty="0">
                <a:solidFill>
                  <a:prstClr val="black"/>
                </a:solidFill>
              </a:rPr>
              <a:t>富士</a:t>
            </a:r>
            <a:r>
              <a:rPr lang="ja-JP" altLang="en-US" sz="2800" dirty="0" smtClean="0">
                <a:solidFill>
                  <a:prstClr val="black"/>
                </a:solidFill>
              </a:rPr>
              <a:t>山の清掃活動</a:t>
            </a:r>
            <a:endParaRPr lang="ja-JP" altLang="en-US" sz="2800" dirty="0">
              <a:solidFill>
                <a:prstClr val="black"/>
              </a:solidFill>
            </a:endParaRPr>
          </a:p>
        </p:txBody>
      </p:sp>
      <p:pic>
        <p:nvPicPr>
          <p:cNvPr id="1945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260648"/>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60</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244215A4-0D2B-4602-B00E-278B284FA458}"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7438808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312" y="1383304"/>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00" y="2372891"/>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4900" y="364502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4900" y="530120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704900" y="260648"/>
            <a:ext cx="4680520" cy="954107"/>
          </a:xfrm>
          <a:prstGeom prst="rect">
            <a:avLst/>
          </a:prstGeom>
          <a:noFill/>
        </p:spPr>
        <p:txBody>
          <a:bodyPr wrap="square" rtlCol="0">
            <a:spAutoFit/>
          </a:bodyPr>
          <a:lstStyle/>
          <a:p>
            <a:r>
              <a:rPr lang="ja-JP" altLang="en-US" sz="2800" dirty="0" smtClean="0">
                <a:solidFill>
                  <a:prstClr val="black"/>
                </a:solidFill>
              </a:rPr>
              <a:t>お～</a:t>
            </a:r>
            <a:r>
              <a:rPr lang="ja-JP" altLang="en-US" sz="2800" dirty="0" err="1" smtClean="0">
                <a:solidFill>
                  <a:prstClr val="black"/>
                </a:solidFill>
              </a:rPr>
              <a:t>いお</a:t>
            </a:r>
            <a:r>
              <a:rPr lang="ja-JP" altLang="en-US" sz="2800" dirty="0" smtClean="0">
                <a:solidFill>
                  <a:prstClr val="black"/>
                </a:solidFill>
              </a:rPr>
              <a:t>茶</a:t>
            </a:r>
            <a:endParaRPr lang="en-US" altLang="ja-JP" sz="2800" dirty="0" smtClean="0">
              <a:solidFill>
                <a:prstClr val="black"/>
              </a:solidFill>
            </a:endParaRPr>
          </a:p>
          <a:p>
            <a:r>
              <a:rPr lang="ja-JP" altLang="en-US" sz="2800" dirty="0" smtClean="0">
                <a:solidFill>
                  <a:prstClr val="black"/>
                </a:solidFill>
              </a:rPr>
              <a:t>小児病院への車椅子の寄付</a:t>
            </a:r>
            <a:endParaRPr lang="ja-JP" altLang="en-US" sz="2800" dirty="0">
              <a:solidFill>
                <a:prstClr val="black"/>
              </a:solidFill>
            </a:endParaRPr>
          </a:p>
        </p:txBody>
      </p:sp>
      <p:pic>
        <p:nvPicPr>
          <p:cNvPr id="1843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260648"/>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61</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0E7E574A-921E-4FCB-BF67-74FFA1D23F9E}"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2806566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332" y="1525434"/>
            <a:ext cx="29908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681" y="2564904"/>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1256" y="3836786"/>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6020" y="5360786"/>
            <a:ext cx="6172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514332" y="571327"/>
            <a:ext cx="6842392" cy="954107"/>
          </a:xfrm>
          <a:prstGeom prst="rect">
            <a:avLst/>
          </a:prstGeom>
          <a:noFill/>
        </p:spPr>
        <p:txBody>
          <a:bodyPr wrap="square" rtlCol="0">
            <a:spAutoFit/>
          </a:bodyPr>
          <a:lstStyle/>
          <a:p>
            <a:r>
              <a:rPr lang="ja-JP" altLang="en-US" sz="2800" dirty="0" smtClean="0">
                <a:solidFill>
                  <a:prstClr val="black"/>
                </a:solidFill>
              </a:rPr>
              <a:t>ダース</a:t>
            </a:r>
            <a:r>
              <a:rPr lang="ja-JP" altLang="en-US" sz="2800" dirty="0">
                <a:solidFill>
                  <a:prstClr val="black"/>
                </a:solidFill>
              </a:rPr>
              <a:t>　</a:t>
            </a:r>
            <a:endParaRPr lang="en-US" altLang="ja-JP" sz="2800" dirty="0" smtClean="0">
              <a:solidFill>
                <a:prstClr val="black"/>
              </a:solidFill>
            </a:endParaRPr>
          </a:p>
          <a:p>
            <a:r>
              <a:rPr lang="ja-JP" altLang="en-US" sz="2800" dirty="0" smtClean="0">
                <a:solidFill>
                  <a:prstClr val="black"/>
                </a:solidFill>
              </a:rPr>
              <a:t>カカオ原産国の貧しい子供への教育支援</a:t>
            </a:r>
            <a:endParaRPr lang="ja-JP" altLang="en-US" sz="2800" dirty="0">
              <a:solidFill>
                <a:prstClr val="black"/>
              </a:solidFill>
            </a:endParaRPr>
          </a:p>
        </p:txBody>
      </p:sp>
      <p:pic>
        <p:nvPicPr>
          <p:cNvPr id="286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8344" y="412071"/>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スライド番号プレースホルダー 1"/>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62</a:t>
            </a:fld>
            <a:endParaRPr lang="ja-JP" altLang="en-US">
              <a:solidFill>
                <a:prstClr val="black">
                  <a:tint val="75000"/>
                </a:prstClr>
              </a:solidFill>
            </a:endParaRPr>
          </a:p>
        </p:txBody>
      </p:sp>
      <p:sp>
        <p:nvSpPr>
          <p:cNvPr id="3" name="日付プレースホルダー 2"/>
          <p:cNvSpPr>
            <a:spLocks noGrp="1"/>
          </p:cNvSpPr>
          <p:nvPr>
            <p:ph type="dt" sz="half" idx="10"/>
          </p:nvPr>
        </p:nvSpPr>
        <p:spPr/>
        <p:txBody>
          <a:bodyPr/>
          <a:lstStyle/>
          <a:p>
            <a:fld id="{94EACEF9-25C0-4E68-9FF3-FEB5885F77CE}"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1659686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783" y="1525434"/>
            <a:ext cx="29908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783" y="2617493"/>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783" y="381641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60" y="5337204"/>
            <a:ext cx="6172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705462" y="620688"/>
            <a:ext cx="5738746" cy="954107"/>
          </a:xfrm>
          <a:prstGeom prst="rect">
            <a:avLst/>
          </a:prstGeom>
          <a:noFill/>
        </p:spPr>
        <p:txBody>
          <a:bodyPr wrap="square" rtlCol="0">
            <a:spAutoFit/>
          </a:bodyPr>
          <a:lstStyle/>
          <a:p>
            <a:r>
              <a:rPr lang="ja-JP" altLang="en-US" sz="2800" dirty="0">
                <a:solidFill>
                  <a:prstClr val="black"/>
                </a:solidFill>
              </a:rPr>
              <a:t>ダース　</a:t>
            </a:r>
            <a:endParaRPr lang="en-US" altLang="ja-JP" sz="2800" dirty="0" smtClean="0">
              <a:solidFill>
                <a:prstClr val="black"/>
              </a:solidFill>
            </a:endParaRPr>
          </a:p>
          <a:p>
            <a:r>
              <a:rPr lang="ja-JP" altLang="en-US" sz="2800" dirty="0">
                <a:solidFill>
                  <a:prstClr val="black"/>
                </a:solidFill>
              </a:rPr>
              <a:t>オーストラリアの</a:t>
            </a:r>
            <a:r>
              <a:rPr lang="ja-JP" altLang="en-US" sz="2800" dirty="0" smtClean="0">
                <a:solidFill>
                  <a:prstClr val="black"/>
                </a:solidFill>
              </a:rPr>
              <a:t>サンゴ礁保護</a:t>
            </a:r>
            <a:endParaRPr lang="ja-JP" altLang="en-US" sz="2800" dirty="0">
              <a:solidFill>
                <a:prstClr val="black"/>
              </a:solidFill>
            </a:endParaRPr>
          </a:p>
        </p:txBody>
      </p:sp>
      <p:pic>
        <p:nvPicPr>
          <p:cNvPr id="2765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0352" y="563021"/>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63</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AD94B20D-976F-4679-9500-34F222F3AC11}"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20822465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609" y="1371307"/>
            <a:ext cx="29908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468"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468"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468" y="5392213"/>
            <a:ext cx="6172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08598" y="414625"/>
            <a:ext cx="4665562" cy="954107"/>
          </a:xfrm>
          <a:prstGeom prst="rect">
            <a:avLst/>
          </a:prstGeom>
          <a:noFill/>
        </p:spPr>
        <p:txBody>
          <a:bodyPr wrap="square" rtlCol="0">
            <a:spAutoFit/>
          </a:bodyPr>
          <a:lstStyle/>
          <a:p>
            <a:r>
              <a:rPr lang="ja-JP" altLang="en-US" sz="2800" dirty="0">
                <a:solidFill>
                  <a:prstClr val="black"/>
                </a:solidFill>
              </a:rPr>
              <a:t>ダース　</a:t>
            </a:r>
            <a:endParaRPr lang="en-US" altLang="ja-JP" sz="2800" dirty="0" smtClean="0">
              <a:solidFill>
                <a:prstClr val="black"/>
              </a:solidFill>
            </a:endParaRPr>
          </a:p>
          <a:p>
            <a:r>
              <a:rPr lang="ja-JP" altLang="en-US" sz="2800" dirty="0" smtClean="0">
                <a:solidFill>
                  <a:prstClr val="black"/>
                </a:solidFill>
              </a:rPr>
              <a:t>途上</a:t>
            </a:r>
            <a:r>
              <a:rPr lang="ja-JP" altLang="en-US" sz="2800" dirty="0">
                <a:solidFill>
                  <a:prstClr val="black"/>
                </a:solidFill>
              </a:rPr>
              <a:t>国の出産</a:t>
            </a:r>
            <a:r>
              <a:rPr lang="ja-JP" altLang="en-US" sz="2800" dirty="0" smtClean="0">
                <a:solidFill>
                  <a:prstClr val="black"/>
                </a:solidFill>
              </a:rPr>
              <a:t>設備の整備</a:t>
            </a:r>
            <a:endParaRPr lang="ja-JP" altLang="en-US" sz="2800" dirty="0">
              <a:solidFill>
                <a:prstClr val="black"/>
              </a:solidFill>
            </a:endParaRPr>
          </a:p>
        </p:txBody>
      </p:sp>
      <p:pic>
        <p:nvPicPr>
          <p:cNvPr id="1126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260648"/>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64</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917D0835-48B0-4351-BFE3-678362AB960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3185060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028" y="1470539"/>
            <a:ext cx="29908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824"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7824"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60" y="5301208"/>
            <a:ext cx="6172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46076" y="529189"/>
            <a:ext cx="3583432" cy="954107"/>
          </a:xfrm>
          <a:prstGeom prst="rect">
            <a:avLst/>
          </a:prstGeom>
          <a:noFill/>
        </p:spPr>
        <p:txBody>
          <a:bodyPr wrap="square" rtlCol="0">
            <a:spAutoFit/>
          </a:bodyPr>
          <a:lstStyle/>
          <a:p>
            <a:r>
              <a:rPr lang="ja-JP" altLang="en-US" sz="2800" dirty="0">
                <a:solidFill>
                  <a:prstClr val="black"/>
                </a:solidFill>
              </a:rPr>
              <a:t>ダース　</a:t>
            </a:r>
            <a:endParaRPr lang="en-US" altLang="ja-JP" sz="2800" dirty="0" smtClean="0">
              <a:solidFill>
                <a:prstClr val="black"/>
              </a:solidFill>
            </a:endParaRPr>
          </a:p>
          <a:p>
            <a:r>
              <a:rPr lang="ja-JP" altLang="en-US" sz="2800" dirty="0" smtClean="0">
                <a:solidFill>
                  <a:prstClr val="black"/>
                </a:solidFill>
              </a:rPr>
              <a:t>湿地の植林活動</a:t>
            </a:r>
            <a:endParaRPr lang="ja-JP" altLang="en-US" sz="2800" dirty="0">
              <a:solidFill>
                <a:prstClr val="black"/>
              </a:solidFill>
            </a:endParaRPr>
          </a:p>
        </p:txBody>
      </p:sp>
      <p:pic>
        <p:nvPicPr>
          <p:cNvPr id="1229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288" y="332656"/>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65</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D25ACEBD-B802-435C-AC36-4FB6A79D5237}"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68786339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469157"/>
            <a:ext cx="29908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5373216"/>
            <a:ext cx="61722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478581" y="611061"/>
            <a:ext cx="4189488" cy="954107"/>
          </a:xfrm>
          <a:prstGeom prst="rect">
            <a:avLst/>
          </a:prstGeom>
          <a:noFill/>
        </p:spPr>
        <p:txBody>
          <a:bodyPr wrap="square" rtlCol="0">
            <a:spAutoFit/>
          </a:bodyPr>
          <a:lstStyle/>
          <a:p>
            <a:r>
              <a:rPr lang="ja-JP" altLang="en-US" sz="2800" dirty="0">
                <a:solidFill>
                  <a:prstClr val="black"/>
                </a:solidFill>
              </a:rPr>
              <a:t>ダース　</a:t>
            </a:r>
            <a:endParaRPr lang="en-US" altLang="ja-JP" sz="2800" dirty="0" smtClean="0">
              <a:solidFill>
                <a:prstClr val="black"/>
              </a:solidFill>
            </a:endParaRPr>
          </a:p>
          <a:p>
            <a:r>
              <a:rPr lang="ja-JP" altLang="en-US" sz="2800" dirty="0" smtClean="0">
                <a:solidFill>
                  <a:prstClr val="black"/>
                </a:solidFill>
              </a:rPr>
              <a:t>動物保護団体への寄付</a:t>
            </a:r>
            <a:endParaRPr lang="en-US" altLang="ja-JP" sz="2800" dirty="0">
              <a:solidFill>
                <a:prstClr val="black"/>
              </a:solidFill>
            </a:endParaRPr>
          </a:p>
        </p:txBody>
      </p:sp>
      <p:pic>
        <p:nvPicPr>
          <p:cNvPr id="1331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32656"/>
            <a:ext cx="1231900" cy="126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66</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46C0978B-53CE-47E5-AB7A-B56BA104E5C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72285203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881" y="1412394"/>
            <a:ext cx="33337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881" y="2455975"/>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976" y="363319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976" y="5157192"/>
            <a:ext cx="65151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47066" y="411395"/>
            <a:ext cx="4971520" cy="954107"/>
          </a:xfrm>
          <a:prstGeom prst="rect">
            <a:avLst/>
          </a:prstGeom>
          <a:noFill/>
        </p:spPr>
        <p:txBody>
          <a:bodyPr wrap="square" rtlCol="0">
            <a:spAutoFit/>
          </a:bodyPr>
          <a:lstStyle/>
          <a:p>
            <a:r>
              <a:rPr lang="ja-JP" altLang="en-US" sz="2800" dirty="0" smtClean="0">
                <a:solidFill>
                  <a:prstClr val="black"/>
                </a:solidFill>
              </a:rPr>
              <a:t>ケンタッキー</a:t>
            </a:r>
            <a:r>
              <a:rPr lang="ja-JP" altLang="en-US" sz="2800" dirty="0">
                <a:solidFill>
                  <a:prstClr val="black"/>
                </a:solidFill>
              </a:rPr>
              <a:t>　</a:t>
            </a:r>
            <a:endParaRPr lang="en-US" altLang="ja-JP" sz="2800" dirty="0" smtClean="0">
              <a:solidFill>
                <a:prstClr val="black"/>
              </a:solidFill>
            </a:endParaRPr>
          </a:p>
          <a:p>
            <a:r>
              <a:rPr lang="ja-JP" altLang="en-US" sz="2800" dirty="0" smtClean="0">
                <a:solidFill>
                  <a:prstClr val="black"/>
                </a:solidFill>
              </a:rPr>
              <a:t>乳がんの予防啓発活動</a:t>
            </a:r>
            <a:endParaRPr lang="ja-JP" altLang="en-US" sz="2800" dirty="0">
              <a:solidFill>
                <a:prstClr val="black"/>
              </a:solidFill>
            </a:endParaRPr>
          </a:p>
        </p:txBody>
      </p:sp>
      <p:pic>
        <p:nvPicPr>
          <p:cNvPr id="266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522531"/>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67</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04544038-D61E-48DD-88EB-B674759457FF}"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11055370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754" y="1484784"/>
            <a:ext cx="33337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172" y="2522059"/>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6584"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6408" y="5157192"/>
            <a:ext cx="65151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432172" y="406512"/>
            <a:ext cx="4896544" cy="954107"/>
          </a:xfrm>
          <a:prstGeom prst="rect">
            <a:avLst/>
          </a:prstGeom>
          <a:noFill/>
        </p:spPr>
        <p:txBody>
          <a:bodyPr wrap="square" rtlCol="0">
            <a:spAutoFit/>
          </a:bodyPr>
          <a:lstStyle/>
          <a:p>
            <a:r>
              <a:rPr lang="ja-JP" altLang="en-US" sz="2800" dirty="0">
                <a:solidFill>
                  <a:prstClr val="black"/>
                </a:solidFill>
              </a:rPr>
              <a:t>ケンタッキー　</a:t>
            </a:r>
            <a:endParaRPr lang="en-US" altLang="ja-JP" sz="2800" dirty="0" smtClean="0">
              <a:solidFill>
                <a:prstClr val="black"/>
              </a:solidFill>
            </a:endParaRPr>
          </a:p>
          <a:p>
            <a:r>
              <a:rPr lang="ja-JP" altLang="en-US" sz="2800" dirty="0" smtClean="0">
                <a:solidFill>
                  <a:prstClr val="black"/>
                </a:solidFill>
              </a:rPr>
              <a:t>動物保護団体への寄付</a:t>
            </a:r>
            <a:endParaRPr lang="ja-JP" altLang="en-US" sz="2800" dirty="0">
              <a:solidFill>
                <a:prstClr val="black"/>
              </a:solidFill>
            </a:endParaRPr>
          </a:p>
        </p:txBody>
      </p:sp>
      <p:pic>
        <p:nvPicPr>
          <p:cNvPr id="2560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404664"/>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68</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8AA8F610-DFF9-44DA-86E8-E13DB83B1F9A}"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43099332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7328" y="1412776"/>
            <a:ext cx="33337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871"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5373216"/>
            <a:ext cx="65151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323528" y="332656"/>
            <a:ext cx="5856622" cy="954107"/>
          </a:xfrm>
          <a:prstGeom prst="rect">
            <a:avLst/>
          </a:prstGeom>
          <a:noFill/>
        </p:spPr>
        <p:txBody>
          <a:bodyPr wrap="square" rtlCol="0">
            <a:spAutoFit/>
          </a:bodyPr>
          <a:lstStyle/>
          <a:p>
            <a:r>
              <a:rPr lang="ja-JP" altLang="en-US" sz="2800" dirty="0" smtClean="0">
                <a:solidFill>
                  <a:prstClr val="black"/>
                </a:solidFill>
              </a:rPr>
              <a:t>ケンタッキー</a:t>
            </a:r>
            <a:r>
              <a:rPr lang="ja-JP" altLang="en-US" sz="2800" dirty="0">
                <a:solidFill>
                  <a:prstClr val="black"/>
                </a:solidFill>
              </a:rPr>
              <a:t>　</a:t>
            </a:r>
            <a:endParaRPr lang="en-US" altLang="ja-JP" sz="2800" dirty="0" smtClean="0">
              <a:solidFill>
                <a:prstClr val="black"/>
              </a:solidFill>
            </a:endParaRPr>
          </a:p>
          <a:p>
            <a:r>
              <a:rPr lang="ja-JP" altLang="en-US" sz="2800" dirty="0" smtClean="0">
                <a:solidFill>
                  <a:prstClr val="black"/>
                </a:solidFill>
              </a:rPr>
              <a:t>途上</a:t>
            </a:r>
            <a:r>
              <a:rPr lang="ja-JP" altLang="en-US" sz="2800" dirty="0">
                <a:solidFill>
                  <a:prstClr val="black"/>
                </a:solidFill>
              </a:rPr>
              <a:t>国の学校建設</a:t>
            </a:r>
          </a:p>
        </p:txBody>
      </p:sp>
      <p:pic>
        <p:nvPicPr>
          <p:cNvPr id="1433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32656"/>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69</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7AC76A45-F45E-4E0B-8D86-9CC14BD79F1E}"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1244596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5" name="角丸四角形 4"/>
          <p:cNvSpPr/>
          <p:nvPr/>
        </p:nvSpPr>
        <p:spPr>
          <a:xfrm>
            <a:off x="647232" y="4797152"/>
            <a:ext cx="7848871"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ja-JP" altLang="en-US" sz="2400" i="1" dirty="0" smtClean="0">
                <a:solidFill>
                  <a:schemeClr val="bg1">
                    <a:lumMod val="50000"/>
                  </a:schemeClr>
                </a:solidFill>
                <a:latin typeface="+mj-ea"/>
                <a:ea typeface="+mj-ea"/>
              </a:rPr>
              <a:t>“</a:t>
            </a:r>
            <a:r>
              <a:rPr lang="en-US" altLang="ja-JP" sz="2400" i="1" dirty="0" smtClean="0">
                <a:solidFill>
                  <a:schemeClr val="bg1">
                    <a:lumMod val="50000"/>
                  </a:schemeClr>
                </a:solidFill>
                <a:latin typeface="+mj-ea"/>
                <a:ea typeface="+mj-ea"/>
              </a:rPr>
              <a:t>CRM</a:t>
            </a:r>
            <a:r>
              <a:rPr lang="ja-JP" altLang="en-US" sz="2400" i="1" dirty="0" smtClean="0">
                <a:solidFill>
                  <a:schemeClr val="bg1">
                    <a:lumMod val="50000"/>
                  </a:schemeClr>
                </a:solidFill>
                <a:latin typeface="+mj-ea"/>
                <a:ea typeface="+mj-ea"/>
              </a:rPr>
              <a:t>は</a:t>
            </a:r>
            <a:r>
              <a:rPr lang="ja-JP" altLang="en-US" sz="2400" i="1" dirty="0">
                <a:solidFill>
                  <a:schemeClr val="bg1">
                    <a:lumMod val="50000"/>
                  </a:schemeClr>
                </a:solidFill>
                <a:latin typeface="+mj-ea"/>
                <a:ea typeface="+mj-ea"/>
              </a:rPr>
              <a:t>、コーズ（</a:t>
            </a:r>
            <a:r>
              <a:rPr lang="en-US" altLang="ja-JP" sz="2400" i="1" dirty="0">
                <a:solidFill>
                  <a:schemeClr val="bg1">
                    <a:lumMod val="50000"/>
                  </a:schemeClr>
                </a:solidFill>
                <a:latin typeface="+mj-ea"/>
                <a:ea typeface="+mj-ea"/>
              </a:rPr>
              <a:t>Cause</a:t>
            </a:r>
            <a:r>
              <a:rPr lang="ja-JP" altLang="en-US" sz="2400" i="1" dirty="0">
                <a:solidFill>
                  <a:schemeClr val="bg1">
                    <a:lumMod val="50000"/>
                  </a:schemeClr>
                </a:solidFill>
                <a:latin typeface="+mj-ea"/>
                <a:ea typeface="+mj-ea"/>
              </a:rPr>
              <a:t>＝大義、目標</a:t>
            </a:r>
            <a:r>
              <a:rPr lang="ja-JP" altLang="en-US" sz="2400" i="1" dirty="0" smtClean="0">
                <a:solidFill>
                  <a:schemeClr val="bg1">
                    <a:lumMod val="50000"/>
                  </a:schemeClr>
                </a:solidFill>
                <a:latin typeface="+mj-ea"/>
                <a:ea typeface="+mj-ea"/>
              </a:rPr>
              <a:t>、理想</a:t>
            </a:r>
            <a:r>
              <a:rPr lang="ja-JP" altLang="en-US" sz="2400" i="1" dirty="0">
                <a:solidFill>
                  <a:schemeClr val="bg1">
                    <a:lumMod val="50000"/>
                  </a:schemeClr>
                </a:solidFill>
                <a:latin typeface="+mj-ea"/>
                <a:ea typeface="+mj-ea"/>
              </a:rPr>
              <a:t>、よきこと）</a:t>
            </a:r>
            <a:r>
              <a:rPr lang="ja-JP" altLang="en-US" sz="2400" i="1" dirty="0" smtClean="0">
                <a:solidFill>
                  <a:schemeClr val="bg1">
                    <a:lumMod val="50000"/>
                  </a:schemeClr>
                </a:solidFill>
                <a:latin typeface="+mj-ea"/>
                <a:ea typeface="+mj-ea"/>
              </a:rPr>
              <a:t>を</a:t>
            </a:r>
            <a:endParaRPr lang="en-US" altLang="ja-JP" sz="2400" i="1" dirty="0" smtClean="0">
              <a:solidFill>
                <a:schemeClr val="bg1">
                  <a:lumMod val="50000"/>
                </a:schemeClr>
              </a:solidFill>
              <a:latin typeface="+mj-ea"/>
              <a:ea typeface="+mj-ea"/>
            </a:endParaRPr>
          </a:p>
          <a:p>
            <a:r>
              <a:rPr lang="ja-JP" altLang="en-US" sz="2400" i="1" dirty="0" smtClean="0">
                <a:solidFill>
                  <a:schemeClr val="bg1">
                    <a:lumMod val="50000"/>
                  </a:schemeClr>
                </a:solidFill>
                <a:latin typeface="+mj-ea"/>
                <a:ea typeface="+mj-ea"/>
              </a:rPr>
              <a:t>全面</a:t>
            </a:r>
            <a:r>
              <a:rPr lang="ja-JP" altLang="en-US" sz="2400" i="1" dirty="0">
                <a:solidFill>
                  <a:schemeClr val="bg1">
                    <a:lumMod val="50000"/>
                  </a:schemeClr>
                </a:solidFill>
                <a:latin typeface="+mj-ea"/>
                <a:ea typeface="+mj-ea"/>
              </a:rPr>
              <a:t>に出した</a:t>
            </a:r>
            <a:r>
              <a:rPr lang="ja-JP" altLang="en-US" sz="2400" i="1" dirty="0" smtClean="0">
                <a:solidFill>
                  <a:schemeClr val="bg1">
                    <a:lumMod val="50000"/>
                  </a:schemeClr>
                </a:solidFill>
                <a:latin typeface="+mj-ea"/>
                <a:ea typeface="+mj-ea"/>
              </a:rPr>
              <a:t>マーケティング</a:t>
            </a:r>
            <a:r>
              <a:rPr lang="ja-JP" altLang="en-US" sz="2400" i="1" dirty="0">
                <a:solidFill>
                  <a:schemeClr val="bg1">
                    <a:lumMod val="50000"/>
                  </a:schemeClr>
                </a:solidFill>
                <a:latin typeface="+mj-ea"/>
                <a:ea typeface="+mj-ea"/>
              </a:rPr>
              <a:t>活動のことで</a:t>
            </a:r>
            <a:r>
              <a:rPr lang="ja-JP" altLang="en-US" sz="2400" i="1" dirty="0" smtClean="0">
                <a:solidFill>
                  <a:schemeClr val="bg1">
                    <a:lumMod val="50000"/>
                  </a:schemeClr>
                </a:solidFill>
                <a:latin typeface="+mj-ea"/>
                <a:ea typeface="+mj-ea"/>
              </a:rPr>
              <a:t>ある“</a:t>
            </a:r>
            <a:endParaRPr kumimoji="1" lang="ja-JP" altLang="en-US" sz="2400" i="1" dirty="0">
              <a:solidFill>
                <a:schemeClr val="bg1">
                  <a:lumMod val="50000"/>
                </a:schemeClr>
              </a:solidFill>
              <a:latin typeface="+mj-ea"/>
              <a:ea typeface="+mj-ea"/>
            </a:endParaRPr>
          </a:p>
        </p:txBody>
      </p:sp>
      <p:sp>
        <p:nvSpPr>
          <p:cNvPr id="6" name="片側の 2 つの角を丸めた四角形 5"/>
          <p:cNvSpPr/>
          <p:nvPr/>
        </p:nvSpPr>
        <p:spPr>
          <a:xfrm>
            <a:off x="647231" y="4797152"/>
            <a:ext cx="7848871" cy="572129"/>
          </a:xfrm>
          <a:prstGeom prst="round2SameRect">
            <a:avLst>
              <a:gd name="adj1" fmla="val 42183"/>
              <a:gd name="adj2" fmla="val 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長坂（</a:t>
            </a:r>
            <a:r>
              <a:rPr lang="en-US" altLang="ja-JP" sz="2400" dirty="0" smtClean="0">
                <a:latin typeface="+mj-ea"/>
                <a:ea typeface="+mj-ea"/>
              </a:rPr>
              <a:t>2010</a:t>
            </a:r>
            <a:r>
              <a:rPr lang="ja-JP" altLang="en-US" sz="2400" dirty="0" smtClean="0">
                <a:latin typeface="+mj-ea"/>
                <a:ea typeface="+mj-ea"/>
              </a:rPr>
              <a:t>）による定義</a:t>
            </a:r>
            <a:endParaRPr kumimoji="1" lang="ja-JP" altLang="en-US" sz="2400" dirty="0">
              <a:latin typeface="+mj-ea"/>
              <a:ea typeface="+mj-ea"/>
            </a:endParaRPr>
          </a:p>
        </p:txBody>
      </p:sp>
      <p:sp>
        <p:nvSpPr>
          <p:cNvPr id="8" name="角丸四角形 7"/>
          <p:cNvSpPr/>
          <p:nvPr/>
        </p:nvSpPr>
        <p:spPr>
          <a:xfrm>
            <a:off x="647565" y="2204863"/>
            <a:ext cx="7848871" cy="239820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400" dirty="0">
              <a:solidFill>
                <a:schemeClr val="tx1"/>
              </a:solidFill>
              <a:latin typeface="+mj-ea"/>
              <a:ea typeface="+mj-ea"/>
            </a:endParaRPr>
          </a:p>
          <a:p>
            <a:r>
              <a:rPr lang="en-US" altLang="ja-JP" sz="2400" dirty="0" smtClean="0">
                <a:solidFill>
                  <a:schemeClr val="bg1">
                    <a:lumMod val="50000"/>
                  </a:schemeClr>
                </a:solidFill>
                <a:latin typeface="+mj-ea"/>
                <a:ea typeface="+mj-ea"/>
              </a:rPr>
              <a:t>CRM</a:t>
            </a:r>
            <a:r>
              <a:rPr lang="ja-JP" altLang="en-US" sz="2400" dirty="0" smtClean="0">
                <a:solidFill>
                  <a:schemeClr val="bg1">
                    <a:lumMod val="50000"/>
                  </a:schemeClr>
                </a:solidFill>
                <a:latin typeface="+mj-ea"/>
                <a:ea typeface="+mj-ea"/>
              </a:rPr>
              <a:t>とは</a:t>
            </a:r>
            <a:r>
              <a:rPr lang="ja-JP" altLang="en-US" sz="2400" i="1" dirty="0" smtClean="0">
                <a:solidFill>
                  <a:schemeClr val="bg1">
                    <a:lumMod val="50000"/>
                  </a:schemeClr>
                </a:solidFill>
                <a:latin typeface="+mj-ea"/>
                <a:ea typeface="+mj-ea"/>
              </a:rPr>
              <a:t>“企業</a:t>
            </a:r>
            <a:r>
              <a:rPr lang="ja-JP" altLang="en-US" sz="2400" i="1" dirty="0">
                <a:solidFill>
                  <a:schemeClr val="bg1">
                    <a:lumMod val="50000"/>
                  </a:schemeClr>
                </a:solidFill>
                <a:latin typeface="+mj-ea"/>
                <a:ea typeface="+mj-ea"/>
              </a:rPr>
              <a:t>が</a:t>
            </a:r>
            <a:r>
              <a:rPr lang="ja-JP" altLang="en-US" sz="2400" i="1" dirty="0" smtClean="0">
                <a:solidFill>
                  <a:schemeClr val="bg1">
                    <a:lumMod val="50000"/>
                  </a:schemeClr>
                </a:solidFill>
                <a:latin typeface="+mj-ea"/>
                <a:ea typeface="+mj-ea"/>
              </a:rPr>
              <a:t>製品の</a:t>
            </a:r>
            <a:r>
              <a:rPr lang="ja-JP" altLang="en-US" sz="2400" i="1" dirty="0">
                <a:solidFill>
                  <a:schemeClr val="bg1">
                    <a:lumMod val="50000"/>
                  </a:schemeClr>
                </a:solidFill>
                <a:latin typeface="+mj-ea"/>
                <a:ea typeface="+mj-ea"/>
              </a:rPr>
              <a:t>売上げや取引に応じて、</a:t>
            </a:r>
            <a:r>
              <a:rPr lang="ja-JP" altLang="en-US" sz="2400" i="1" dirty="0" smtClean="0">
                <a:solidFill>
                  <a:schemeClr val="bg1">
                    <a:lumMod val="50000"/>
                  </a:schemeClr>
                </a:solidFill>
                <a:latin typeface="+mj-ea"/>
                <a:ea typeface="+mj-ea"/>
              </a:rPr>
              <a:t>得られた利益</a:t>
            </a:r>
            <a:r>
              <a:rPr lang="ja-JP" altLang="en-US" sz="2400" i="1" dirty="0">
                <a:solidFill>
                  <a:schemeClr val="bg1">
                    <a:lumMod val="50000"/>
                  </a:schemeClr>
                </a:solidFill>
                <a:latin typeface="+mj-ea"/>
                <a:ea typeface="+mj-ea"/>
              </a:rPr>
              <a:t>の一定割合を何らかの組織に</a:t>
            </a:r>
            <a:r>
              <a:rPr lang="ja-JP" altLang="en-US" sz="2400" i="1" dirty="0" smtClean="0">
                <a:solidFill>
                  <a:schemeClr val="bg1">
                    <a:lumMod val="50000"/>
                  </a:schemeClr>
                </a:solidFill>
                <a:latin typeface="+mj-ea"/>
                <a:ea typeface="+mj-ea"/>
              </a:rPr>
              <a:t>寄付</a:t>
            </a:r>
            <a:r>
              <a:rPr lang="ja-JP" altLang="en-US" sz="2400" i="1" dirty="0">
                <a:solidFill>
                  <a:schemeClr val="bg1">
                    <a:lumMod val="50000"/>
                  </a:schemeClr>
                </a:solidFill>
                <a:latin typeface="+mj-ea"/>
                <a:ea typeface="+mj-ea"/>
              </a:rPr>
              <a:t>する</a:t>
            </a:r>
            <a:r>
              <a:rPr lang="ja-JP" altLang="en-US" sz="2400" i="1" dirty="0" smtClean="0">
                <a:solidFill>
                  <a:schemeClr val="bg1">
                    <a:lumMod val="50000"/>
                  </a:schemeClr>
                </a:solidFill>
                <a:latin typeface="+mj-ea"/>
                <a:ea typeface="+mj-ea"/>
              </a:rPr>
              <a:t>こと</a:t>
            </a:r>
            <a:r>
              <a:rPr lang="en-US" altLang="ja-JP" sz="2400" i="1" dirty="0" smtClean="0">
                <a:solidFill>
                  <a:schemeClr val="bg1">
                    <a:lumMod val="50000"/>
                  </a:schemeClr>
                </a:solidFill>
                <a:latin typeface="+mj-ea"/>
                <a:ea typeface="+mj-ea"/>
              </a:rPr>
              <a:t>”</a:t>
            </a:r>
            <a:r>
              <a:rPr lang="ja-JP" altLang="en-US" sz="2400" dirty="0" smtClean="0">
                <a:solidFill>
                  <a:schemeClr val="bg1">
                    <a:lumMod val="50000"/>
                  </a:schemeClr>
                </a:solidFill>
                <a:latin typeface="+mj-ea"/>
                <a:ea typeface="+mj-ea"/>
              </a:rPr>
              <a:t>で、</a:t>
            </a:r>
            <a:endParaRPr lang="en-US" altLang="ja-JP" sz="2400" dirty="0" smtClean="0">
              <a:solidFill>
                <a:schemeClr val="bg1">
                  <a:lumMod val="50000"/>
                </a:schemeClr>
              </a:solidFill>
              <a:latin typeface="+mj-ea"/>
              <a:ea typeface="+mj-ea"/>
            </a:endParaRPr>
          </a:p>
          <a:p>
            <a:r>
              <a:rPr lang="en-US" altLang="ja-JP" sz="2400" i="1" dirty="0" smtClean="0">
                <a:solidFill>
                  <a:schemeClr val="bg1">
                    <a:lumMod val="50000"/>
                  </a:schemeClr>
                </a:solidFill>
                <a:latin typeface="+mj-ea"/>
                <a:ea typeface="+mj-ea"/>
              </a:rPr>
              <a:t>“</a:t>
            </a:r>
            <a:r>
              <a:rPr lang="ja-JP" altLang="en-US" sz="2400" i="1" dirty="0" smtClean="0">
                <a:solidFill>
                  <a:schemeClr val="bg1">
                    <a:lumMod val="50000"/>
                  </a:schemeClr>
                </a:solidFill>
                <a:latin typeface="+mj-ea"/>
                <a:ea typeface="+mj-ea"/>
              </a:rPr>
              <a:t>時間的</a:t>
            </a:r>
            <a:r>
              <a:rPr lang="ja-JP" altLang="en-US" sz="2400" i="1" dirty="0">
                <a:solidFill>
                  <a:schemeClr val="bg1">
                    <a:lumMod val="50000"/>
                  </a:schemeClr>
                </a:solidFill>
                <a:latin typeface="+mj-ea"/>
                <a:ea typeface="+mj-ea"/>
              </a:rPr>
              <a:t>限定で、</a:t>
            </a:r>
            <a:r>
              <a:rPr lang="ja-JP" altLang="en-US" sz="2400" i="1" dirty="0" smtClean="0">
                <a:solidFill>
                  <a:schemeClr val="bg1">
                    <a:lumMod val="50000"/>
                  </a:schemeClr>
                </a:solidFill>
                <a:latin typeface="+mj-ea"/>
                <a:ea typeface="+mj-ea"/>
              </a:rPr>
              <a:t>特定</a:t>
            </a:r>
            <a:r>
              <a:rPr lang="ja-JP" altLang="en-US" sz="2400" i="1" dirty="0">
                <a:solidFill>
                  <a:schemeClr val="bg1">
                    <a:lumMod val="50000"/>
                  </a:schemeClr>
                </a:solidFill>
                <a:latin typeface="+mj-ea"/>
                <a:ea typeface="+mj-ea"/>
              </a:rPr>
              <a:t>製品を対象に、特定の</a:t>
            </a:r>
            <a:r>
              <a:rPr lang="ja-JP" altLang="en-US" sz="2400" i="1" dirty="0" smtClean="0">
                <a:solidFill>
                  <a:schemeClr val="bg1">
                    <a:lumMod val="50000"/>
                  </a:schemeClr>
                </a:solidFill>
                <a:latin typeface="+mj-ea"/>
                <a:ea typeface="+mj-ea"/>
              </a:rPr>
              <a:t>コーズ</a:t>
            </a:r>
            <a:r>
              <a:rPr lang="en-US" altLang="ja-JP" sz="2400" i="1" dirty="0" smtClean="0">
                <a:solidFill>
                  <a:schemeClr val="bg1">
                    <a:lumMod val="50000"/>
                  </a:schemeClr>
                </a:solidFill>
                <a:latin typeface="+mj-ea"/>
                <a:ea typeface="+mj-ea"/>
              </a:rPr>
              <a:t>”</a:t>
            </a:r>
            <a:r>
              <a:rPr lang="ja-JP" altLang="en-US" sz="2400" i="1" dirty="0" smtClean="0">
                <a:solidFill>
                  <a:schemeClr val="bg1">
                    <a:lumMod val="50000"/>
                  </a:schemeClr>
                </a:solidFill>
                <a:latin typeface="+mj-ea"/>
                <a:ea typeface="+mj-ea"/>
              </a:rPr>
              <a:t>と</a:t>
            </a:r>
            <a:r>
              <a:rPr lang="ja-JP" altLang="en-US" sz="2400" dirty="0" smtClean="0">
                <a:solidFill>
                  <a:schemeClr val="bg1">
                    <a:lumMod val="50000"/>
                  </a:schemeClr>
                </a:solidFill>
                <a:latin typeface="+mj-ea"/>
                <a:ea typeface="+mj-ea"/>
              </a:rPr>
              <a:t>共</a:t>
            </a:r>
            <a:r>
              <a:rPr lang="ja-JP" altLang="en-US" sz="2400" dirty="0">
                <a:solidFill>
                  <a:schemeClr val="bg1">
                    <a:lumMod val="50000"/>
                  </a:schemeClr>
                </a:solidFill>
                <a:latin typeface="+mj-ea"/>
                <a:ea typeface="+mj-ea"/>
              </a:rPr>
              <a:t>に行うマーケティングで</a:t>
            </a:r>
            <a:r>
              <a:rPr lang="ja-JP" altLang="en-US" sz="2400" dirty="0" smtClean="0">
                <a:solidFill>
                  <a:schemeClr val="bg1">
                    <a:lumMod val="50000"/>
                  </a:schemeClr>
                </a:solidFill>
                <a:latin typeface="+mj-ea"/>
                <a:ea typeface="+mj-ea"/>
              </a:rPr>
              <a:t>ある。</a:t>
            </a:r>
            <a:endParaRPr lang="en-US" altLang="ja-JP" sz="2400" dirty="0" smtClean="0">
              <a:solidFill>
                <a:schemeClr val="bg1">
                  <a:lumMod val="50000"/>
                </a:schemeClr>
              </a:solidFill>
              <a:latin typeface="+mj-ea"/>
              <a:ea typeface="+mj-ea"/>
            </a:endParaRPr>
          </a:p>
        </p:txBody>
      </p:sp>
      <p:sp>
        <p:nvSpPr>
          <p:cNvPr id="9" name="片側の 2 つの角を丸めた四角形 8"/>
          <p:cNvSpPr/>
          <p:nvPr/>
        </p:nvSpPr>
        <p:spPr>
          <a:xfrm>
            <a:off x="647564" y="2204864"/>
            <a:ext cx="7848871" cy="572129"/>
          </a:xfrm>
          <a:prstGeom prst="round2SameRect">
            <a:avLst>
              <a:gd name="adj1" fmla="val 42183"/>
              <a:gd name="adj2" fmla="val 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latin typeface="+mj-ea"/>
                <a:ea typeface="+mj-ea"/>
              </a:rPr>
              <a:t>　</a:t>
            </a:r>
            <a:r>
              <a:rPr lang="en-US" altLang="ja-JP" sz="2400" dirty="0" smtClean="0">
                <a:latin typeface="+mj-ea"/>
                <a:ea typeface="+mj-ea"/>
              </a:rPr>
              <a:t>P</a:t>
            </a:r>
            <a:r>
              <a:rPr lang="ja-JP" altLang="en-US" sz="2400" dirty="0" smtClean="0">
                <a:latin typeface="+mj-ea"/>
                <a:ea typeface="+mj-ea"/>
              </a:rPr>
              <a:t>・</a:t>
            </a:r>
            <a:r>
              <a:rPr lang="en-US" altLang="ja-JP" sz="2400" dirty="0" smtClean="0">
                <a:latin typeface="+mj-ea"/>
              </a:rPr>
              <a:t>Kotler </a:t>
            </a:r>
            <a:r>
              <a:rPr lang="ja-JP" altLang="en-US" sz="2400" dirty="0" smtClean="0">
                <a:latin typeface="+mj-ea"/>
                <a:ea typeface="+mj-ea"/>
              </a:rPr>
              <a:t>（</a:t>
            </a:r>
            <a:r>
              <a:rPr lang="en-US" altLang="ja-JP" sz="2400" dirty="0" smtClean="0">
                <a:latin typeface="+mj-ea"/>
                <a:ea typeface="+mj-ea"/>
              </a:rPr>
              <a:t>2005</a:t>
            </a:r>
            <a:r>
              <a:rPr lang="ja-JP" altLang="en-US" sz="2400" dirty="0" smtClean="0">
                <a:latin typeface="+mj-ea"/>
                <a:ea typeface="+mj-ea"/>
              </a:rPr>
              <a:t>）による定義</a:t>
            </a:r>
            <a:endParaRPr kumimoji="1" lang="ja-JP" altLang="en-US" sz="2400" dirty="0">
              <a:latin typeface="+mj-ea"/>
              <a:ea typeface="+mj-ea"/>
            </a:endParaRPr>
          </a:p>
        </p:txBody>
      </p:sp>
      <p:sp>
        <p:nvSpPr>
          <p:cNvPr id="7" name="コンテンツ プレースホルダー 2"/>
          <p:cNvSpPr>
            <a:spLocks noGrp="1"/>
          </p:cNvSpPr>
          <p:nvPr>
            <p:ph sz="quarter" idx="1"/>
          </p:nvPr>
        </p:nvSpPr>
        <p:spPr>
          <a:xfrm>
            <a:off x="323528" y="1527048"/>
            <a:ext cx="8482144" cy="605808"/>
          </a:xfrm>
        </p:spPr>
        <p:txBody>
          <a:bodyPr>
            <a:normAutofit/>
          </a:bodyPr>
          <a:lstStyle/>
          <a:p>
            <a:pPr marL="0" indent="0">
              <a:buNone/>
            </a:pPr>
            <a:r>
              <a:rPr lang="en-US" altLang="ja-JP" sz="3200" dirty="0" smtClean="0">
                <a:solidFill>
                  <a:schemeClr val="accent1">
                    <a:lumMod val="60000"/>
                    <a:lumOff val="40000"/>
                  </a:schemeClr>
                </a:solidFill>
                <a:latin typeface="+mj-ea"/>
                <a:ea typeface="+mj-ea"/>
              </a:rPr>
              <a:t>CRM</a:t>
            </a:r>
            <a:r>
              <a:rPr lang="ja-JP" altLang="en-US" sz="3200" dirty="0" smtClean="0">
                <a:solidFill>
                  <a:schemeClr val="accent1">
                    <a:lumMod val="60000"/>
                    <a:lumOff val="40000"/>
                  </a:schemeClr>
                </a:solidFill>
                <a:latin typeface="+mj-ea"/>
                <a:ea typeface="+mj-ea"/>
              </a:rPr>
              <a:t>の定義</a:t>
            </a:r>
            <a:endParaRPr lang="en-US" altLang="ja-JP" sz="3200" dirty="0" smtClean="0">
              <a:solidFill>
                <a:schemeClr val="accent1">
                  <a:lumMod val="60000"/>
                  <a:lumOff val="40000"/>
                </a:schemeClr>
              </a:solidFill>
              <a:latin typeface="+mj-ea"/>
              <a:ea typeface="+mj-ea"/>
            </a:endParaRPr>
          </a:p>
        </p:txBody>
      </p:sp>
      <p:sp>
        <p:nvSpPr>
          <p:cNvPr id="10" name="正方形/長方形 9"/>
          <p:cNvSpPr/>
          <p:nvPr/>
        </p:nvSpPr>
        <p:spPr>
          <a:xfrm>
            <a:off x="395536" y="2734166"/>
            <a:ext cx="8352928" cy="26642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400" dirty="0" smtClean="0">
                <a:latin typeface="+mj-ea"/>
                <a:ea typeface="+mj-ea"/>
              </a:rPr>
              <a:t>商品の販売に応じて得られる利益の一部を</a:t>
            </a:r>
            <a:endParaRPr kumimoji="1" lang="en-US" altLang="ja-JP" sz="3400" dirty="0" smtClean="0">
              <a:latin typeface="+mj-ea"/>
              <a:ea typeface="+mj-ea"/>
            </a:endParaRPr>
          </a:p>
          <a:p>
            <a:pPr algn="ctr"/>
            <a:r>
              <a:rPr lang="ja-JP" altLang="en-US" sz="3400" dirty="0" smtClean="0">
                <a:latin typeface="+mj-ea"/>
                <a:ea typeface="+mj-ea"/>
              </a:rPr>
              <a:t>社会</a:t>
            </a:r>
            <a:r>
              <a:rPr lang="ja-JP" altLang="en-US" sz="3400" dirty="0">
                <a:latin typeface="+mj-ea"/>
                <a:ea typeface="+mj-ea"/>
              </a:rPr>
              <a:t>貢献</a:t>
            </a:r>
            <a:r>
              <a:rPr lang="ja-JP" altLang="en-US" sz="3400" dirty="0" smtClean="0">
                <a:latin typeface="+mj-ea"/>
                <a:ea typeface="+mj-ea"/>
              </a:rPr>
              <a:t>に役立てるマーケティング</a:t>
            </a:r>
            <a:endParaRPr lang="en-US" altLang="ja-JP" sz="3400" dirty="0" smtClean="0">
              <a:latin typeface="+mj-ea"/>
              <a:ea typeface="+mj-ea"/>
            </a:endParaRPr>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7</a:t>
            </a:fld>
            <a:endParaRPr kumimoji="1" lang="ja-JP" altLang="en-US" dirty="0"/>
          </a:p>
        </p:txBody>
      </p:sp>
      <p:sp>
        <p:nvSpPr>
          <p:cNvPr id="4" name="日付プレースホルダー 3"/>
          <p:cNvSpPr>
            <a:spLocks noGrp="1"/>
          </p:cNvSpPr>
          <p:nvPr>
            <p:ph type="dt" sz="half" idx="10"/>
          </p:nvPr>
        </p:nvSpPr>
        <p:spPr/>
        <p:txBody>
          <a:bodyPr/>
          <a:lstStyle/>
          <a:p>
            <a:fld id="{FD390A9A-A308-4542-91E0-3FBD6161B068}" type="datetime1">
              <a:rPr kumimoji="1" lang="ja-JP" altLang="en-US" smtClean="0"/>
              <a:t>2015/9/2</a:t>
            </a:fld>
            <a:endParaRPr kumimoji="1" lang="ja-JP" altLang="en-US"/>
          </a:p>
        </p:txBody>
      </p:sp>
    </p:spTree>
    <p:extLst>
      <p:ext uri="{BB962C8B-B14F-4D97-AF65-F5344CB8AC3E}">
        <p14:creationId xmlns:p14="http://schemas.microsoft.com/office/powerpoint/2010/main" val="421150794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54" y="1506414"/>
            <a:ext cx="33337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397" y="2492896"/>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9154" y="3789040"/>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380" y="5373216"/>
            <a:ext cx="65151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a:xfrm>
            <a:off x="593798" y="375988"/>
            <a:ext cx="6651744" cy="954107"/>
          </a:xfrm>
          <a:prstGeom prst="rect">
            <a:avLst/>
          </a:prstGeom>
          <a:noFill/>
        </p:spPr>
        <p:txBody>
          <a:bodyPr wrap="square" rtlCol="0">
            <a:spAutoFit/>
          </a:bodyPr>
          <a:lstStyle/>
          <a:p>
            <a:r>
              <a:rPr lang="ja-JP" altLang="en-US" sz="2800" dirty="0" smtClean="0">
                <a:solidFill>
                  <a:prstClr val="black"/>
                </a:solidFill>
              </a:rPr>
              <a:t>ケンタッキー</a:t>
            </a:r>
            <a:r>
              <a:rPr lang="ja-JP" altLang="en-US" sz="2800" dirty="0">
                <a:solidFill>
                  <a:prstClr val="black"/>
                </a:solidFill>
              </a:rPr>
              <a:t>　</a:t>
            </a:r>
            <a:endParaRPr lang="en-US" altLang="ja-JP" sz="2800" dirty="0" smtClean="0">
              <a:solidFill>
                <a:prstClr val="black"/>
              </a:solidFill>
            </a:endParaRPr>
          </a:p>
          <a:p>
            <a:r>
              <a:rPr lang="ja-JP" altLang="en-US" sz="2800" dirty="0" smtClean="0">
                <a:solidFill>
                  <a:prstClr val="black"/>
                </a:solidFill>
              </a:rPr>
              <a:t>発展</a:t>
            </a:r>
            <a:r>
              <a:rPr lang="ja-JP" altLang="en-US" sz="2800" dirty="0">
                <a:solidFill>
                  <a:prstClr val="black"/>
                </a:solidFill>
              </a:rPr>
              <a:t>途上国の出産</a:t>
            </a:r>
            <a:r>
              <a:rPr lang="ja-JP" altLang="en-US" sz="2800" dirty="0" smtClean="0">
                <a:solidFill>
                  <a:prstClr val="black"/>
                </a:solidFill>
              </a:rPr>
              <a:t>設備の整備</a:t>
            </a:r>
            <a:endParaRPr lang="ja-JP" altLang="en-US" sz="2800" dirty="0">
              <a:solidFill>
                <a:prstClr val="black"/>
              </a:solidFill>
            </a:endParaRPr>
          </a:p>
        </p:txBody>
      </p:sp>
      <p:pic>
        <p:nvPicPr>
          <p:cNvPr id="1536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222011"/>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スライド番号プレースホルダー 1"/>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70</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C840EAB0-F7D3-41C9-9D69-2A45A29E79B3}"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45728647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6432" y="1372022"/>
            <a:ext cx="33337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996"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996" y="3717032"/>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996" y="5373216"/>
            <a:ext cx="65151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437005" y="417915"/>
            <a:ext cx="3672408" cy="954107"/>
          </a:xfrm>
          <a:prstGeom prst="rect">
            <a:avLst/>
          </a:prstGeom>
          <a:noFill/>
        </p:spPr>
        <p:txBody>
          <a:bodyPr wrap="square" rtlCol="0">
            <a:spAutoFit/>
          </a:bodyPr>
          <a:lstStyle/>
          <a:p>
            <a:r>
              <a:rPr lang="ja-JP" altLang="en-US" sz="2800" dirty="0">
                <a:solidFill>
                  <a:prstClr val="black"/>
                </a:solidFill>
              </a:rPr>
              <a:t>ケンタッキー　</a:t>
            </a:r>
            <a:endParaRPr lang="en-US" altLang="ja-JP" sz="2800" dirty="0" smtClean="0">
              <a:solidFill>
                <a:prstClr val="black"/>
              </a:solidFill>
            </a:endParaRPr>
          </a:p>
          <a:p>
            <a:r>
              <a:rPr lang="ja-JP" altLang="en-US" sz="2800" dirty="0" smtClean="0">
                <a:solidFill>
                  <a:prstClr val="black"/>
                </a:solidFill>
              </a:rPr>
              <a:t>湿地の植林活動</a:t>
            </a:r>
            <a:endParaRPr lang="ja-JP" altLang="en-US" sz="2800" dirty="0">
              <a:solidFill>
                <a:prstClr val="black"/>
              </a:solidFill>
            </a:endParaRPr>
          </a:p>
        </p:txBody>
      </p:sp>
      <p:pic>
        <p:nvPicPr>
          <p:cNvPr id="1638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32656"/>
            <a:ext cx="1231900" cy="126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71</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52288E01-D0F8-4DF4-9670-6FE1AEB79AD9}"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88032521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537321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3862291"/>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881" y="2685076"/>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576" y="1719742"/>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611560" y="548680"/>
            <a:ext cx="6840760" cy="523220"/>
          </a:xfrm>
          <a:prstGeom prst="rect">
            <a:avLst/>
          </a:prstGeom>
          <a:noFill/>
        </p:spPr>
        <p:txBody>
          <a:bodyPr wrap="square" rtlCol="0">
            <a:spAutoFit/>
          </a:bodyPr>
          <a:lstStyle/>
          <a:p>
            <a:r>
              <a:rPr lang="en-US" altLang="ja-JP" sz="2800" dirty="0" smtClean="0">
                <a:solidFill>
                  <a:prstClr val="black"/>
                </a:solidFill>
              </a:rPr>
              <a:t>IKEA</a:t>
            </a:r>
            <a:r>
              <a:rPr lang="ja-JP" altLang="en-US" sz="2800" dirty="0" smtClean="0">
                <a:solidFill>
                  <a:prstClr val="black"/>
                </a:solidFill>
              </a:rPr>
              <a:t>　</a:t>
            </a:r>
            <a:r>
              <a:rPr lang="ja-JP" altLang="en-US" sz="2800" dirty="0">
                <a:solidFill>
                  <a:prstClr val="black"/>
                </a:solidFill>
              </a:rPr>
              <a:t>　</a:t>
            </a:r>
            <a:r>
              <a:rPr lang="ja-JP" altLang="en-US" sz="2800" dirty="0" smtClean="0">
                <a:solidFill>
                  <a:prstClr val="black"/>
                </a:solidFill>
              </a:rPr>
              <a:t>途上国少数民族への教育支援</a:t>
            </a:r>
            <a:endParaRPr lang="ja-JP" altLang="en-US" sz="2800" dirty="0">
              <a:solidFill>
                <a:prstClr val="black"/>
              </a:solidFill>
            </a:endParaRPr>
          </a:p>
        </p:txBody>
      </p:sp>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68" y="340063"/>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72</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710F9D09-91B9-4874-9AB2-3586958FCB6F}"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66677354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9559" y="131952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307" y="2272521"/>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65" y="364502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9559" y="530120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996464" y="476672"/>
            <a:ext cx="5519751" cy="523220"/>
          </a:xfrm>
          <a:prstGeom prst="rect">
            <a:avLst/>
          </a:prstGeom>
          <a:noFill/>
        </p:spPr>
        <p:txBody>
          <a:bodyPr wrap="square" rtlCol="0">
            <a:spAutoFit/>
          </a:bodyPr>
          <a:lstStyle/>
          <a:p>
            <a:r>
              <a:rPr lang="en-US" altLang="ja-JP" sz="2800" dirty="0" smtClean="0">
                <a:solidFill>
                  <a:prstClr val="black"/>
                </a:solidFill>
              </a:rPr>
              <a:t>IKEA</a:t>
            </a:r>
            <a:r>
              <a:rPr lang="ja-JP" altLang="en-US" sz="2800" dirty="0" smtClean="0">
                <a:solidFill>
                  <a:prstClr val="black"/>
                </a:solidFill>
              </a:rPr>
              <a:t>　湿地の植林活動</a:t>
            </a:r>
            <a:endParaRPr lang="ja-JP" altLang="en-US" sz="2800" dirty="0">
              <a:solidFill>
                <a:prstClr val="black"/>
              </a:solidFill>
            </a:endParaRPr>
          </a:p>
        </p:txBody>
      </p:sp>
      <p:pic>
        <p:nvPicPr>
          <p:cNvPr id="20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227793"/>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73</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71AE0504-9613-4087-8DA9-FBF45CAB7F94}"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52492475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278" y="1234928"/>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278" y="2276872"/>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9278" y="3573016"/>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1391" y="519985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883798" y="427588"/>
            <a:ext cx="5627083" cy="523220"/>
          </a:xfrm>
          <a:prstGeom prst="rect">
            <a:avLst/>
          </a:prstGeom>
          <a:noFill/>
        </p:spPr>
        <p:txBody>
          <a:bodyPr wrap="square" rtlCol="0">
            <a:spAutoFit/>
          </a:bodyPr>
          <a:lstStyle/>
          <a:p>
            <a:r>
              <a:rPr lang="en-US" altLang="ja-JP" sz="2800" dirty="0" smtClean="0">
                <a:solidFill>
                  <a:prstClr val="black"/>
                </a:solidFill>
              </a:rPr>
              <a:t>IKEA</a:t>
            </a:r>
            <a:r>
              <a:rPr lang="ja-JP" altLang="en-US" sz="2800" dirty="0" smtClean="0">
                <a:solidFill>
                  <a:prstClr val="black"/>
                </a:solidFill>
              </a:rPr>
              <a:t>　途上国への電気供給</a:t>
            </a:r>
            <a:endParaRPr lang="ja-JP" altLang="en-US" sz="2800" dirty="0">
              <a:solidFill>
                <a:prstClr val="black"/>
              </a:solidFill>
            </a:endParaRPr>
          </a:p>
        </p:txBody>
      </p:sp>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188640"/>
            <a:ext cx="123190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74</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8F189A33-FC1B-41DE-940C-ED77D3D1E2DE}"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23280666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7882" y="126876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882" y="2276872"/>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7882" y="364502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7882" y="5315520"/>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877882" y="188639"/>
            <a:ext cx="6026974" cy="954107"/>
          </a:xfrm>
          <a:prstGeom prst="rect">
            <a:avLst/>
          </a:prstGeom>
          <a:noFill/>
        </p:spPr>
        <p:txBody>
          <a:bodyPr wrap="square" rtlCol="0">
            <a:spAutoFit/>
          </a:bodyPr>
          <a:lstStyle/>
          <a:p>
            <a:r>
              <a:rPr lang="en-US" altLang="ja-JP" sz="2800" dirty="0" smtClean="0">
                <a:solidFill>
                  <a:prstClr val="black"/>
                </a:solidFill>
              </a:rPr>
              <a:t>IKEA</a:t>
            </a:r>
            <a:r>
              <a:rPr lang="ja-JP" altLang="en-US" sz="2800" dirty="0" smtClean="0">
                <a:solidFill>
                  <a:prstClr val="black"/>
                </a:solidFill>
              </a:rPr>
              <a:t>　</a:t>
            </a:r>
            <a:endParaRPr lang="en-US" altLang="ja-JP" sz="2800" dirty="0" smtClean="0">
              <a:solidFill>
                <a:prstClr val="black"/>
              </a:solidFill>
            </a:endParaRPr>
          </a:p>
          <a:p>
            <a:r>
              <a:rPr lang="ja-JP" altLang="en-US" sz="2800" dirty="0" smtClean="0">
                <a:solidFill>
                  <a:prstClr val="black"/>
                </a:solidFill>
              </a:rPr>
              <a:t>動物保護団体への寄付</a:t>
            </a:r>
            <a:endParaRPr lang="ja-JP" altLang="en-US" sz="2800" dirty="0">
              <a:solidFill>
                <a:prstClr val="black"/>
              </a:solidFill>
            </a:endParaRPr>
          </a:p>
        </p:txBody>
      </p:sp>
      <p:sp>
        <p:nvSpPr>
          <p:cNvPr id="3" name="フローチャート : 結合子 2"/>
          <p:cNvSpPr/>
          <p:nvPr/>
        </p:nvSpPr>
        <p:spPr>
          <a:xfrm>
            <a:off x="7452320" y="389037"/>
            <a:ext cx="1152128" cy="1183382"/>
          </a:xfrm>
          <a:prstGeom prst="flowChartConnector">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75</a:t>
            </a:fld>
            <a:endParaRPr lang="ja-JP" altLang="en-US">
              <a:solidFill>
                <a:prstClr val="black">
                  <a:tint val="75000"/>
                </a:prstClr>
              </a:solidFill>
            </a:endParaRPr>
          </a:p>
        </p:txBody>
      </p:sp>
      <p:sp>
        <p:nvSpPr>
          <p:cNvPr id="5" name="日付プレースホルダー 4"/>
          <p:cNvSpPr>
            <a:spLocks noGrp="1"/>
          </p:cNvSpPr>
          <p:nvPr>
            <p:ph type="dt" sz="half" idx="10"/>
          </p:nvPr>
        </p:nvSpPr>
        <p:spPr/>
        <p:txBody>
          <a:bodyPr/>
          <a:lstStyle/>
          <a:p>
            <a:fld id="{2CB99AF2-52DD-4A4D-8CF2-3C9C9DBD10D6}"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8051502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297" y="1412776"/>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494443"/>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2" y="3705200"/>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5229200"/>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831755" y="458669"/>
            <a:ext cx="5399993" cy="954107"/>
          </a:xfrm>
          <a:prstGeom prst="rect">
            <a:avLst/>
          </a:prstGeom>
          <a:noFill/>
        </p:spPr>
        <p:txBody>
          <a:bodyPr wrap="square" rtlCol="0">
            <a:spAutoFit/>
          </a:bodyPr>
          <a:lstStyle/>
          <a:p>
            <a:r>
              <a:rPr lang="en-US" altLang="ja-JP" sz="2800" dirty="0" smtClean="0">
                <a:solidFill>
                  <a:prstClr val="black"/>
                </a:solidFill>
              </a:rPr>
              <a:t>IKEA</a:t>
            </a:r>
            <a:r>
              <a:rPr lang="ja-JP" altLang="en-US" sz="2800" dirty="0" smtClean="0">
                <a:solidFill>
                  <a:prstClr val="black"/>
                </a:solidFill>
              </a:rPr>
              <a:t>　</a:t>
            </a:r>
            <a:endParaRPr lang="en-US" altLang="ja-JP" sz="2800" dirty="0" smtClean="0">
              <a:solidFill>
                <a:prstClr val="black"/>
              </a:solidFill>
            </a:endParaRPr>
          </a:p>
          <a:p>
            <a:r>
              <a:rPr lang="ja-JP" altLang="en-US" sz="2800" dirty="0" smtClean="0">
                <a:solidFill>
                  <a:prstClr val="black"/>
                </a:solidFill>
              </a:rPr>
              <a:t>乳がんの予防啓発活動</a:t>
            </a:r>
            <a:endParaRPr lang="ja-JP" altLang="en-US" sz="2800" dirty="0">
              <a:solidFill>
                <a:prstClr val="black"/>
              </a:solidFill>
            </a:endParaRPr>
          </a:p>
        </p:txBody>
      </p:sp>
      <p:sp>
        <p:nvSpPr>
          <p:cNvPr id="3" name="乗算記号 2"/>
          <p:cNvSpPr/>
          <p:nvPr/>
        </p:nvSpPr>
        <p:spPr>
          <a:xfrm>
            <a:off x="7231166" y="458669"/>
            <a:ext cx="1004548" cy="100811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76</a:t>
            </a:fld>
            <a:endParaRPr lang="ja-JP" altLang="en-US">
              <a:solidFill>
                <a:prstClr val="black">
                  <a:tint val="75000"/>
                </a:prstClr>
              </a:solidFill>
            </a:endParaRPr>
          </a:p>
        </p:txBody>
      </p:sp>
      <p:sp>
        <p:nvSpPr>
          <p:cNvPr id="5" name="日付プレースホルダー 4"/>
          <p:cNvSpPr>
            <a:spLocks noGrp="1"/>
          </p:cNvSpPr>
          <p:nvPr>
            <p:ph type="dt" sz="half" idx="10"/>
          </p:nvPr>
        </p:nvSpPr>
        <p:spPr/>
        <p:txBody>
          <a:bodyPr/>
          <a:lstStyle/>
          <a:p>
            <a:fld id="{C8202230-F5E9-41BA-92C0-80D3D9B9AC8D}"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404127264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8808" y="260648"/>
            <a:ext cx="8229600" cy="1143000"/>
          </a:xfrm>
        </p:spPr>
        <p:txBody>
          <a:bodyPr>
            <a:normAutofit/>
          </a:bodyPr>
          <a:lstStyle/>
          <a:p>
            <a:pPr algn="l"/>
            <a:r>
              <a:rPr kumimoji="1" lang="ja-JP" altLang="en-US" sz="2800" dirty="0" smtClean="0"/>
              <a:t>ネピア　</a:t>
            </a:r>
            <a:r>
              <a:rPr kumimoji="1" lang="en-US" altLang="ja-JP" sz="2800" dirty="0" smtClean="0"/>
              <a:t/>
            </a:r>
            <a:br>
              <a:rPr kumimoji="1" lang="en-US" altLang="ja-JP" sz="2800" dirty="0" smtClean="0"/>
            </a:br>
            <a:r>
              <a:rPr kumimoji="1" lang="ja-JP" altLang="en-US" sz="2800" dirty="0" smtClean="0"/>
              <a:t>トイレのない地域でのトイレ作り支援</a:t>
            </a:r>
            <a:endParaRPr kumimoji="1" lang="ja-JP" altLang="en-US" sz="2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108" y="2271852"/>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571" y="3561184"/>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571" y="5085184"/>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108" y="126876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0352" y="476672"/>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77</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E0F3016D-0300-4E86-B3CF-DAB2908ADF35}"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0508790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46339"/>
            <a:ext cx="8229600" cy="1143000"/>
          </a:xfrm>
        </p:spPr>
        <p:txBody>
          <a:bodyPr>
            <a:normAutofit/>
          </a:bodyPr>
          <a:lstStyle/>
          <a:p>
            <a:pPr algn="l"/>
            <a:r>
              <a:rPr kumimoji="1" lang="ja-JP" altLang="en-US" sz="2800" dirty="0" smtClean="0"/>
              <a:t>ネピア　</a:t>
            </a:r>
            <a:r>
              <a:rPr kumimoji="1" lang="en-US" altLang="ja-JP" sz="2800" dirty="0" smtClean="0"/>
              <a:t/>
            </a:r>
            <a:br>
              <a:rPr kumimoji="1" lang="en-US" altLang="ja-JP" sz="2800" dirty="0" smtClean="0"/>
            </a:br>
            <a:r>
              <a:rPr kumimoji="1" lang="ja-JP" altLang="en-US" sz="2800" dirty="0" smtClean="0"/>
              <a:t>湿地での植林活動</a:t>
            </a:r>
            <a:endParaRPr kumimoji="1" lang="ja-JP" altLang="en-US" sz="2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412776"/>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420888"/>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3621038"/>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430" y="5145038"/>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0352" y="332656"/>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78</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FDE40A9D-CAC6-4A68-8188-371A3C3A2E9D}"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58369499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8768" y="143515"/>
            <a:ext cx="8229600" cy="1143000"/>
          </a:xfrm>
        </p:spPr>
        <p:txBody>
          <a:bodyPr>
            <a:normAutofit fontScale="90000"/>
          </a:bodyPr>
          <a:lstStyle/>
          <a:p>
            <a:pPr algn="l"/>
            <a:r>
              <a:rPr kumimoji="1" lang="ja-JP" altLang="en-US" sz="2800" dirty="0" smtClean="0"/>
              <a:t>ネピア　</a:t>
            </a:r>
            <a:r>
              <a:rPr kumimoji="1" lang="en-US" altLang="ja-JP" sz="2800" dirty="0" smtClean="0"/>
              <a:t/>
            </a:r>
            <a:br>
              <a:rPr kumimoji="1" lang="en-US" altLang="ja-JP" sz="2800" dirty="0" smtClean="0"/>
            </a:br>
            <a:r>
              <a:rPr kumimoji="1" lang="ja-JP" altLang="en-US" sz="2800" dirty="0" smtClean="0"/>
              <a:t>途上国での図書館建設</a:t>
            </a:r>
            <a:r>
              <a:rPr kumimoji="1" lang="ja-JP" altLang="en-US" dirty="0" smtClean="0"/>
              <a:t>　</a:t>
            </a:r>
            <a:endParaRPr kumimoji="1" lang="ja-JP" alt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969" y="126876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060" y="2258934"/>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768" y="3501008"/>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8768" y="5085184"/>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404664"/>
            <a:ext cx="1231900" cy="126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79</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C4AAB08B-70D5-4ACE-8A6B-456A32EA8C36}"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1353150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楕円 2"/>
          <p:cNvSpPr/>
          <p:nvPr/>
        </p:nvSpPr>
        <p:spPr>
          <a:xfrm>
            <a:off x="8807" y="1772816"/>
            <a:ext cx="9180512" cy="4032448"/>
          </a:xfrm>
          <a:prstGeom prst="ellipse">
            <a:avLst/>
          </a:prstGeom>
          <a:solidFill>
            <a:srgbClr val="FFF8C2">
              <a:alpha val="40000"/>
            </a:srgb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右矢印 16"/>
          <p:cNvSpPr/>
          <p:nvPr/>
        </p:nvSpPr>
        <p:spPr>
          <a:xfrm>
            <a:off x="5236855" y="3456069"/>
            <a:ext cx="1160863" cy="383479"/>
          </a:xfrm>
          <a:prstGeom prst="rightArrow">
            <a:avLst>
              <a:gd name="adj1" fmla="val 6506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kumimoji="1" lang="ja-JP" altLang="en-US" sz="3600" dirty="0" smtClean="0"/>
              <a:t>現状分析</a:t>
            </a:r>
            <a:endParaRPr kumimoji="1" lang="ja-JP" altLang="en-US" sz="3600" dirty="0"/>
          </a:p>
        </p:txBody>
      </p:sp>
      <p:sp>
        <p:nvSpPr>
          <p:cNvPr id="4" name="スライド番号プレースホルダー 3"/>
          <p:cNvSpPr>
            <a:spLocks noGrp="1"/>
          </p:cNvSpPr>
          <p:nvPr>
            <p:ph type="sldNum" sz="quarter" idx="12"/>
          </p:nvPr>
        </p:nvSpPr>
        <p:spPr/>
        <p:txBody>
          <a:bodyPr/>
          <a:lstStyle/>
          <a:p>
            <a:fld id="{0564FA83-3B53-4C79-A159-392AD6B108C4}" type="slidenum">
              <a:rPr kumimoji="1" lang="ja-JP" altLang="en-US" smtClean="0"/>
              <a:pPr/>
              <a:t>8</a:t>
            </a:fld>
            <a:endParaRPr kumimoji="1" lang="ja-JP" altLang="en-US" dirty="0"/>
          </a:p>
        </p:txBody>
      </p:sp>
      <p:pic>
        <p:nvPicPr>
          <p:cNvPr id="1026" name="Picture 2" descr="買い物のイラスト「野菜とパンを買う主婦」">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367" y="2644885"/>
            <a:ext cx="1732517" cy="18831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ビルの町並み・オフィス街のイラスト">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3778" y="2696325"/>
            <a:ext cx="2086697" cy="186237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綺麗な地球のイラスト（環境問題）">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25023" y="2136087"/>
            <a:ext cx="2379790" cy="237979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リーダーのイラスト（女性）">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58988" y="3200764"/>
            <a:ext cx="1347123" cy="1347123"/>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1018573" y="4499828"/>
            <a:ext cx="936104" cy="369332"/>
          </a:xfrm>
          <a:prstGeom prst="rect">
            <a:avLst/>
          </a:prstGeom>
          <a:noFill/>
        </p:spPr>
        <p:txBody>
          <a:bodyPr wrap="square" rtlCol="0">
            <a:spAutoFit/>
          </a:bodyPr>
          <a:lstStyle/>
          <a:p>
            <a:r>
              <a:rPr kumimoji="1" lang="ja-JP" altLang="en-US" dirty="0" smtClean="0">
                <a:solidFill>
                  <a:schemeClr val="bg2">
                    <a:lumMod val="50000"/>
                  </a:schemeClr>
                </a:solidFill>
                <a:latin typeface="HGPｺﾞｼｯｸE" panose="020B0900000000000000" pitchFamily="50" charset="-128"/>
                <a:ea typeface="HGPｺﾞｼｯｸE" panose="020B0900000000000000" pitchFamily="50" charset="-128"/>
              </a:rPr>
              <a:t>消費者</a:t>
            </a:r>
            <a:endParaRPr kumimoji="1" lang="ja-JP" altLang="en-US" dirty="0">
              <a:solidFill>
                <a:schemeClr val="bg2">
                  <a:lumMod val="50000"/>
                </a:schemeClr>
              </a:solidFill>
              <a:latin typeface="HGPｺﾞｼｯｸE" panose="020B0900000000000000" pitchFamily="50" charset="-128"/>
              <a:ea typeface="HGPｺﾞｼｯｸE" panose="020B0900000000000000" pitchFamily="50" charset="-128"/>
            </a:endParaRPr>
          </a:p>
        </p:txBody>
      </p:sp>
      <p:sp>
        <p:nvSpPr>
          <p:cNvPr id="12" name="テキスト ボックス 11"/>
          <p:cNvSpPr txBox="1"/>
          <p:nvPr/>
        </p:nvSpPr>
        <p:spPr>
          <a:xfrm>
            <a:off x="3953960" y="4515877"/>
            <a:ext cx="646331" cy="369332"/>
          </a:xfrm>
          <a:prstGeom prst="rect">
            <a:avLst/>
          </a:prstGeom>
          <a:noFill/>
        </p:spPr>
        <p:txBody>
          <a:bodyPr wrap="none" rtlCol="0">
            <a:spAutoFit/>
          </a:bodyPr>
          <a:lstStyle/>
          <a:p>
            <a:r>
              <a:rPr kumimoji="1" lang="ja-JP" altLang="en-US" dirty="0" smtClean="0">
                <a:solidFill>
                  <a:schemeClr val="bg2">
                    <a:lumMod val="50000"/>
                  </a:schemeClr>
                </a:solidFill>
                <a:latin typeface="HGPｺﾞｼｯｸE" panose="020B0900000000000000" pitchFamily="50" charset="-128"/>
                <a:ea typeface="HGPｺﾞｼｯｸE" panose="020B0900000000000000" pitchFamily="50" charset="-128"/>
              </a:rPr>
              <a:t>企業</a:t>
            </a:r>
            <a:endParaRPr kumimoji="1" lang="ja-JP" altLang="en-US" dirty="0">
              <a:solidFill>
                <a:schemeClr val="bg2">
                  <a:lumMod val="50000"/>
                </a:schemeClr>
              </a:solidFill>
              <a:latin typeface="HGPｺﾞｼｯｸE" panose="020B0900000000000000" pitchFamily="50" charset="-128"/>
              <a:ea typeface="HGPｺﾞｼｯｸE" panose="020B0900000000000000" pitchFamily="50" charset="-128"/>
            </a:endParaRPr>
          </a:p>
        </p:txBody>
      </p:sp>
      <p:sp>
        <p:nvSpPr>
          <p:cNvPr id="5" name="右矢印 4"/>
          <p:cNvSpPr/>
          <p:nvPr/>
        </p:nvSpPr>
        <p:spPr>
          <a:xfrm>
            <a:off x="2133741" y="3399646"/>
            <a:ext cx="1160863" cy="383479"/>
          </a:xfrm>
          <a:prstGeom prst="rightArrow">
            <a:avLst>
              <a:gd name="adj1" fmla="val 6506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Picture 6" descr="http://iconhoihoi.oops.jp/sozai/icon/68-money2/icon_3g_19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50742" y="3370652"/>
            <a:ext cx="554311" cy="55431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http://iconhoihoi.oops.jp/sozai/icon/68-money2/icon_3g_19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94567" y="3168768"/>
            <a:ext cx="845231" cy="845231"/>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6921281" y="4499828"/>
            <a:ext cx="1569660" cy="369332"/>
          </a:xfrm>
          <a:prstGeom prst="rect">
            <a:avLst/>
          </a:prstGeom>
          <a:noFill/>
        </p:spPr>
        <p:txBody>
          <a:bodyPr wrap="none" rtlCol="0">
            <a:spAutoFit/>
          </a:bodyPr>
          <a:lstStyle/>
          <a:p>
            <a:r>
              <a:rPr kumimoji="1" lang="ja-JP" altLang="en-US" dirty="0" smtClean="0">
                <a:solidFill>
                  <a:schemeClr val="accent1"/>
                </a:solidFill>
                <a:latin typeface="HGPｺﾞｼｯｸE" panose="020B0900000000000000" pitchFamily="50" charset="-128"/>
                <a:ea typeface="HGPｺﾞｼｯｸE" panose="020B0900000000000000" pitchFamily="50" charset="-128"/>
              </a:rPr>
              <a:t>社会貢献活動</a:t>
            </a:r>
            <a:endParaRPr kumimoji="1" lang="ja-JP" altLang="en-US" dirty="0">
              <a:solidFill>
                <a:schemeClr val="accent1"/>
              </a:solidFill>
              <a:latin typeface="HGPｺﾞｼｯｸE" panose="020B0900000000000000" pitchFamily="50" charset="-128"/>
              <a:ea typeface="HGPｺﾞｼｯｸE" panose="020B0900000000000000" pitchFamily="50" charset="-128"/>
            </a:endParaRPr>
          </a:p>
        </p:txBody>
      </p:sp>
      <p:sp>
        <p:nvSpPr>
          <p:cNvPr id="6" name="円形吹き出し 5"/>
          <p:cNvSpPr/>
          <p:nvPr/>
        </p:nvSpPr>
        <p:spPr>
          <a:xfrm>
            <a:off x="2589002" y="2644886"/>
            <a:ext cx="542838" cy="5281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j-ea"/>
                <a:ea typeface="+mj-ea"/>
              </a:rPr>
              <a:t>売上</a:t>
            </a:r>
            <a:endParaRPr kumimoji="1" lang="ja-JP" altLang="en-US" sz="1400" b="1" dirty="0">
              <a:latin typeface="+mj-ea"/>
              <a:ea typeface="+mj-ea"/>
            </a:endParaRPr>
          </a:p>
        </p:txBody>
      </p:sp>
      <p:sp>
        <p:nvSpPr>
          <p:cNvPr id="20" name="円形吹き出し 19"/>
          <p:cNvSpPr/>
          <p:nvPr/>
        </p:nvSpPr>
        <p:spPr>
          <a:xfrm>
            <a:off x="5727897" y="2904718"/>
            <a:ext cx="542838" cy="5281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j-ea"/>
                <a:ea typeface="+mj-ea"/>
              </a:rPr>
              <a:t>一部</a:t>
            </a:r>
            <a:endParaRPr kumimoji="1" lang="ja-JP" altLang="en-US" sz="1400" b="1" dirty="0">
              <a:latin typeface="+mj-ea"/>
              <a:ea typeface="+mj-ea"/>
            </a:endParaRPr>
          </a:p>
        </p:txBody>
      </p:sp>
      <p:sp>
        <p:nvSpPr>
          <p:cNvPr id="8" name="日付プレースホルダー 7"/>
          <p:cNvSpPr>
            <a:spLocks noGrp="1"/>
          </p:cNvSpPr>
          <p:nvPr>
            <p:ph type="dt" sz="half" idx="10"/>
          </p:nvPr>
        </p:nvSpPr>
        <p:spPr/>
        <p:txBody>
          <a:bodyPr/>
          <a:lstStyle/>
          <a:p>
            <a:fld id="{581F7659-A045-48DC-8264-55107A4DB9BD}" type="datetime1">
              <a:rPr kumimoji="1" lang="ja-JP" altLang="en-US" smtClean="0"/>
              <a:t>2015/9/2</a:t>
            </a:fld>
            <a:endParaRPr kumimoji="1" lang="ja-JP" altLang="en-US"/>
          </a:p>
        </p:txBody>
      </p:sp>
    </p:spTree>
    <p:extLst>
      <p:ext uri="{BB962C8B-B14F-4D97-AF65-F5344CB8AC3E}">
        <p14:creationId xmlns:p14="http://schemas.microsoft.com/office/powerpoint/2010/main" val="286278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anim calcmode="lin" valueType="num">
                                      <p:cBhvr>
                                        <p:cTn id="13" dur="750" fill="hold"/>
                                        <p:tgtEl>
                                          <p:spTgt spid="19"/>
                                        </p:tgtEl>
                                        <p:attrNameLst>
                                          <p:attrName>ppt_x</p:attrName>
                                        </p:attrNameLst>
                                      </p:cBhvr>
                                      <p:tavLst>
                                        <p:tav tm="0">
                                          <p:val>
                                            <p:strVal val="#ppt_x"/>
                                          </p:val>
                                        </p:tav>
                                        <p:tav tm="100000">
                                          <p:val>
                                            <p:strVal val="#ppt_x"/>
                                          </p:val>
                                        </p:tav>
                                      </p:tavLst>
                                    </p:anim>
                                    <p:anim calcmode="lin" valueType="num">
                                      <p:cBhvr>
                                        <p:cTn id="14" dur="750" fill="hold"/>
                                        <p:tgtEl>
                                          <p:spTgt spid="1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2"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750"/>
                                        <p:tgtEl>
                                          <p:spTgt spid="17"/>
                                        </p:tgtEl>
                                      </p:cBhvr>
                                    </p:animEffect>
                                    <p:anim calcmode="lin" valueType="num">
                                      <p:cBhvr>
                                        <p:cTn id="19" dur="750" fill="hold"/>
                                        <p:tgtEl>
                                          <p:spTgt spid="17"/>
                                        </p:tgtEl>
                                        <p:attrNameLst>
                                          <p:attrName>ppt_x</p:attrName>
                                        </p:attrNameLst>
                                      </p:cBhvr>
                                      <p:tavLst>
                                        <p:tav tm="0">
                                          <p:val>
                                            <p:strVal val="#ppt_x"/>
                                          </p:val>
                                        </p:tav>
                                        <p:tav tm="100000">
                                          <p:val>
                                            <p:strVal val="#ppt_x"/>
                                          </p:val>
                                        </p:tav>
                                      </p:tavLst>
                                    </p:anim>
                                    <p:anim calcmode="lin" valueType="num">
                                      <p:cBhvr>
                                        <p:cTn id="20" dur="75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750"/>
                                        <p:tgtEl>
                                          <p:spTgt spid="10"/>
                                        </p:tgtEl>
                                      </p:cBhvr>
                                    </p:animEffect>
                                    <p:anim calcmode="lin" valueType="num">
                                      <p:cBhvr>
                                        <p:cTn id="24" dur="750" fill="hold"/>
                                        <p:tgtEl>
                                          <p:spTgt spid="10"/>
                                        </p:tgtEl>
                                        <p:attrNameLst>
                                          <p:attrName>ppt_x</p:attrName>
                                        </p:attrNameLst>
                                      </p:cBhvr>
                                      <p:tavLst>
                                        <p:tav tm="0">
                                          <p:val>
                                            <p:strVal val="#ppt_x"/>
                                          </p:val>
                                        </p:tav>
                                        <p:tav tm="100000">
                                          <p:val>
                                            <p:strVal val="#ppt_x"/>
                                          </p:val>
                                        </p:tav>
                                      </p:tavLst>
                                    </p:anim>
                                    <p:anim calcmode="lin" valueType="num">
                                      <p:cBhvr>
                                        <p:cTn id="2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1143000"/>
          </a:xfrm>
        </p:spPr>
        <p:txBody>
          <a:bodyPr>
            <a:normAutofit/>
          </a:bodyPr>
          <a:lstStyle/>
          <a:p>
            <a:pPr algn="l"/>
            <a:r>
              <a:rPr kumimoji="1" lang="ja-JP" altLang="en-US" sz="2800" dirty="0" smtClean="0"/>
              <a:t>ネピア　</a:t>
            </a:r>
            <a:r>
              <a:rPr kumimoji="1" lang="en-US" altLang="ja-JP" sz="2800" dirty="0" smtClean="0"/>
              <a:t/>
            </a:r>
            <a:br>
              <a:rPr kumimoji="1" lang="en-US" altLang="ja-JP" sz="2800" dirty="0" smtClean="0"/>
            </a:br>
            <a:r>
              <a:rPr kumimoji="1" lang="ja-JP" altLang="en-US" sz="2800" dirty="0" smtClean="0"/>
              <a:t>インフルエンザワクチンの寄付</a:t>
            </a:r>
            <a:endParaRPr kumimoji="1" lang="ja-JP" altLang="en-US"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268760"/>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46" y="2276872"/>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1079" y="3573016"/>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2481" y="5013176"/>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96336" y="536923"/>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80</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7F79A9E5-BA11-4366-94EB-8DB93FDB3F66}"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170109000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1276" y="3196"/>
            <a:ext cx="8229600" cy="1143000"/>
          </a:xfrm>
        </p:spPr>
        <p:txBody>
          <a:bodyPr>
            <a:normAutofit/>
          </a:bodyPr>
          <a:lstStyle/>
          <a:p>
            <a:pPr algn="l"/>
            <a:r>
              <a:rPr kumimoji="1" lang="ja-JP" altLang="en-US" sz="2800" dirty="0" smtClean="0"/>
              <a:t>ネピア　</a:t>
            </a:r>
            <a:r>
              <a:rPr kumimoji="1" lang="en-US" altLang="ja-JP" sz="2800" dirty="0" smtClean="0"/>
              <a:t/>
            </a:r>
            <a:br>
              <a:rPr kumimoji="1" lang="en-US" altLang="ja-JP" sz="2800" dirty="0" smtClean="0"/>
            </a:br>
            <a:r>
              <a:rPr kumimoji="1" lang="ja-JP" altLang="en-US" sz="2800" dirty="0" smtClean="0"/>
              <a:t>乳がんの予防啓発活動</a:t>
            </a:r>
            <a:endParaRPr kumimoji="1" lang="ja-JP" altLang="en-US" sz="2800"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124744"/>
            <a:ext cx="2647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048897"/>
            <a:ext cx="40005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76" y="3249047"/>
            <a:ext cx="420052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576" y="4745867"/>
            <a:ext cx="58293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0352" y="392907"/>
            <a:ext cx="725487"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E33E1DD6-6B30-429E-81B6-A24FE28B3E2D}" type="slidenum">
              <a:rPr lang="ja-JP" altLang="en-US" smtClean="0">
                <a:solidFill>
                  <a:prstClr val="black">
                    <a:tint val="75000"/>
                  </a:prstClr>
                </a:solidFill>
              </a:rPr>
              <a:pPr/>
              <a:t>81</a:t>
            </a:fld>
            <a:endParaRPr lang="ja-JP" altLang="en-US">
              <a:solidFill>
                <a:prstClr val="black">
                  <a:tint val="75000"/>
                </a:prstClr>
              </a:solidFill>
            </a:endParaRPr>
          </a:p>
        </p:txBody>
      </p:sp>
      <p:sp>
        <p:nvSpPr>
          <p:cNvPr id="4" name="日付プレースホルダー 3"/>
          <p:cNvSpPr>
            <a:spLocks noGrp="1"/>
          </p:cNvSpPr>
          <p:nvPr>
            <p:ph type="dt" sz="half" idx="10"/>
          </p:nvPr>
        </p:nvSpPr>
        <p:spPr/>
        <p:txBody>
          <a:bodyPr/>
          <a:lstStyle/>
          <a:p>
            <a:fld id="{B3741237-5D36-40BC-80EE-0EC019F6015D}" type="datetime1">
              <a:rPr lang="ja-JP" altLang="en-US" smtClean="0">
                <a:solidFill>
                  <a:prstClr val="black">
                    <a:tint val="75000"/>
                  </a:prstClr>
                </a:solidFill>
              </a:rPr>
              <a:t>2015/9/2</a:t>
            </a:fld>
            <a:endParaRPr lang="ja-JP" altLang="en-US">
              <a:solidFill>
                <a:prstClr val="black">
                  <a:tint val="75000"/>
                </a:prstClr>
              </a:solidFill>
            </a:endParaRPr>
          </a:p>
        </p:txBody>
      </p:sp>
    </p:spTree>
    <p:extLst>
      <p:ext uri="{BB962C8B-B14F-4D97-AF65-F5344CB8AC3E}">
        <p14:creationId xmlns:p14="http://schemas.microsoft.com/office/powerpoint/2010/main" val="371773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62464" y="4077072"/>
            <a:ext cx="8496944" cy="1296144"/>
          </a:xfrm>
          <a:prstGeom prst="round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800" dirty="0">
                <a:latin typeface="+mj-ea"/>
                <a:ea typeface="+mj-ea"/>
              </a:rPr>
              <a:t>「関連付けられた」という部分の解釈より</a:t>
            </a:r>
            <a:r>
              <a:rPr lang="ja-JP" altLang="en-US" sz="2800" dirty="0" smtClean="0">
                <a:latin typeface="+mj-ea"/>
                <a:ea typeface="+mj-ea"/>
              </a:rPr>
              <a:t>、</a:t>
            </a:r>
            <a:endParaRPr lang="en-US" altLang="ja-JP" sz="2800" dirty="0" smtClean="0">
              <a:latin typeface="+mj-ea"/>
              <a:ea typeface="+mj-ea"/>
            </a:endParaRPr>
          </a:p>
          <a:p>
            <a:pPr algn="ctr"/>
            <a:r>
              <a:rPr lang="en-US" altLang="ja-JP" sz="2800" dirty="0" smtClean="0">
                <a:latin typeface="+mj-ea"/>
                <a:ea typeface="+mj-ea"/>
              </a:rPr>
              <a:t>CRM</a:t>
            </a:r>
            <a:r>
              <a:rPr lang="ja-JP" altLang="en-US" sz="2800" dirty="0" err="1">
                <a:latin typeface="+mj-ea"/>
                <a:ea typeface="+mj-ea"/>
              </a:rPr>
              <a:t>には</a:t>
            </a:r>
            <a:r>
              <a:rPr lang="ja-JP" altLang="en-US" sz="2800" dirty="0">
                <a:latin typeface="+mj-ea"/>
                <a:ea typeface="+mj-ea"/>
              </a:rPr>
              <a:t>狭義と広義の定義が存在する。</a:t>
            </a: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スライド番号プレースホルダー 2"/>
          <p:cNvSpPr>
            <a:spLocks noGrp="1"/>
          </p:cNvSpPr>
          <p:nvPr>
            <p:ph type="sldNum" sz="quarter" idx="12"/>
          </p:nvPr>
        </p:nvSpPr>
        <p:spPr/>
        <p:txBody>
          <a:bodyPr/>
          <a:lstStyle/>
          <a:p>
            <a:fld id="{0564FA83-3B53-4C79-A159-392AD6B108C4}" type="slidenum">
              <a:rPr kumimoji="1" lang="ja-JP" altLang="en-US" smtClean="0"/>
              <a:pPr/>
              <a:t>9</a:t>
            </a:fld>
            <a:endParaRPr kumimoji="1" lang="ja-JP" altLang="en-US"/>
          </a:p>
        </p:txBody>
      </p:sp>
      <p:sp>
        <p:nvSpPr>
          <p:cNvPr id="4" name="コンテンツ プレースホルダー 3"/>
          <p:cNvSpPr>
            <a:spLocks noGrp="1"/>
          </p:cNvSpPr>
          <p:nvPr>
            <p:ph sz="quarter" idx="1"/>
          </p:nvPr>
        </p:nvSpPr>
        <p:spPr>
          <a:xfrm>
            <a:off x="301752" y="1527048"/>
            <a:ext cx="8503920" cy="1973960"/>
          </a:xfrm>
        </p:spPr>
        <p:txBody>
          <a:bodyPr>
            <a:normAutofit/>
          </a:bodyPr>
          <a:lstStyle/>
          <a:p>
            <a:r>
              <a:rPr kumimoji="1" lang="en-US" altLang="ja-JP" u="sng" dirty="0" smtClean="0">
                <a:latin typeface="+mj-ea"/>
                <a:ea typeface="+mj-ea"/>
              </a:rPr>
              <a:t>CRM</a:t>
            </a:r>
            <a:r>
              <a:rPr kumimoji="1" lang="ja-JP" altLang="en-US" u="sng" dirty="0" smtClean="0">
                <a:latin typeface="+mj-ea"/>
                <a:ea typeface="+mj-ea"/>
              </a:rPr>
              <a:t>の狭義と広義</a:t>
            </a:r>
            <a:endParaRPr kumimoji="1" lang="en-US" altLang="ja-JP" u="sng" dirty="0" smtClean="0">
              <a:latin typeface="+mj-ea"/>
              <a:ea typeface="+mj-ea"/>
            </a:endParaRPr>
          </a:p>
          <a:p>
            <a:pPr marL="0" indent="0">
              <a:buNone/>
            </a:pPr>
            <a:r>
              <a:rPr lang="en-US" altLang="ja-JP" dirty="0" smtClean="0">
                <a:latin typeface="+mj-ea"/>
                <a:ea typeface="+mj-ea"/>
              </a:rPr>
              <a:t>CRM</a:t>
            </a:r>
            <a:r>
              <a:rPr lang="ja-JP" altLang="en-US" dirty="0" smtClean="0">
                <a:latin typeface="+mj-ea"/>
                <a:ea typeface="+mj-ea"/>
              </a:rPr>
              <a:t>を直訳すると</a:t>
            </a:r>
            <a:r>
              <a:rPr lang="en-US" altLang="ja-JP" dirty="0" smtClean="0">
                <a:latin typeface="+mj-ea"/>
                <a:ea typeface="+mj-ea"/>
              </a:rPr>
              <a:t>…</a:t>
            </a:r>
          </a:p>
          <a:p>
            <a:pPr marL="0" indent="0">
              <a:buNone/>
            </a:pPr>
            <a:r>
              <a:rPr kumimoji="1" lang="ja-JP" altLang="en-US" dirty="0" smtClean="0">
                <a:latin typeface="+mj-ea"/>
                <a:ea typeface="+mj-ea"/>
              </a:rPr>
              <a:t>「コーズと関連付けられたマーケティング」</a:t>
            </a:r>
            <a:endParaRPr kumimoji="1" lang="en-US" altLang="ja-JP" dirty="0" smtClean="0">
              <a:latin typeface="+mj-ea"/>
              <a:ea typeface="+mj-ea"/>
            </a:endParaRPr>
          </a:p>
          <a:p>
            <a:pPr marL="0" indent="0">
              <a:buNone/>
            </a:pPr>
            <a:endParaRPr lang="en-US" altLang="ja-JP" dirty="0"/>
          </a:p>
        </p:txBody>
      </p:sp>
      <p:sp>
        <p:nvSpPr>
          <p:cNvPr id="5" name="下矢印 4"/>
          <p:cNvSpPr/>
          <p:nvPr/>
        </p:nvSpPr>
        <p:spPr>
          <a:xfrm>
            <a:off x="1453156" y="3140968"/>
            <a:ext cx="886596"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6959208" y="5431442"/>
            <a:ext cx="1800200" cy="369332"/>
          </a:xfrm>
          <a:prstGeom prst="rect">
            <a:avLst/>
          </a:prstGeom>
          <a:noFill/>
        </p:spPr>
        <p:txBody>
          <a:bodyPr wrap="square" rtlCol="0">
            <a:spAutoFit/>
          </a:bodyPr>
          <a:lstStyle/>
          <a:p>
            <a:r>
              <a:rPr kumimoji="1" lang="ja-JP" altLang="en-US" dirty="0" smtClean="0">
                <a:latin typeface="+mj-ea"/>
                <a:ea typeface="+mj-ea"/>
              </a:rPr>
              <a:t>世良</a:t>
            </a:r>
            <a:r>
              <a:rPr kumimoji="1" lang="en-US" altLang="ja-JP" dirty="0" smtClean="0">
                <a:latin typeface="+mj-ea"/>
                <a:ea typeface="+mj-ea"/>
              </a:rPr>
              <a:t>(1998</a:t>
            </a:r>
            <a:r>
              <a:rPr kumimoji="1" lang="ja-JP" altLang="en-US" dirty="0" smtClean="0">
                <a:latin typeface="+mj-ea"/>
                <a:ea typeface="+mj-ea"/>
              </a:rPr>
              <a:t>）</a:t>
            </a:r>
            <a:endParaRPr kumimoji="1" lang="ja-JP" altLang="en-US" dirty="0">
              <a:latin typeface="+mj-ea"/>
              <a:ea typeface="+mj-ea"/>
            </a:endParaRPr>
          </a:p>
        </p:txBody>
      </p:sp>
      <p:sp>
        <p:nvSpPr>
          <p:cNvPr id="8" name="日付プレースホルダー 7"/>
          <p:cNvSpPr>
            <a:spLocks noGrp="1"/>
          </p:cNvSpPr>
          <p:nvPr>
            <p:ph type="dt" sz="half" idx="10"/>
          </p:nvPr>
        </p:nvSpPr>
        <p:spPr/>
        <p:txBody>
          <a:bodyPr/>
          <a:lstStyle/>
          <a:p>
            <a:fld id="{9E836EAC-121D-4F8D-82AC-77A986A4F254}" type="datetime1">
              <a:rPr kumimoji="1" lang="ja-JP" altLang="en-US" smtClean="0"/>
              <a:t>2015/9/2</a:t>
            </a:fld>
            <a:endParaRPr kumimoji="1" lang="ja-JP" altLang="en-US"/>
          </a:p>
        </p:txBody>
      </p:sp>
    </p:spTree>
    <p:extLst>
      <p:ext uri="{BB962C8B-B14F-4D97-AF65-F5344CB8AC3E}">
        <p14:creationId xmlns:p14="http://schemas.microsoft.com/office/powerpoint/2010/main" val="35712732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クール">
  <a:themeElements>
    <a:clrScheme name="クール">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クール">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クール">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2362</TotalTime>
  <Words>3734</Words>
  <Application>Microsoft Office PowerPoint</Application>
  <PresentationFormat>画面に合わせる (4:3)</PresentationFormat>
  <Paragraphs>801</Paragraphs>
  <Slides>81</Slides>
  <Notes>38</Notes>
  <HiddenSlides>0</HiddenSlides>
  <MMClips>0</MMClips>
  <ScaleCrop>false</ScaleCrop>
  <HeadingPairs>
    <vt:vector size="4" baseType="variant">
      <vt:variant>
        <vt:lpstr>テーマ</vt:lpstr>
      </vt:variant>
      <vt:variant>
        <vt:i4>2</vt:i4>
      </vt:variant>
      <vt:variant>
        <vt:lpstr>スライド タイトル</vt:lpstr>
      </vt:variant>
      <vt:variant>
        <vt:i4>81</vt:i4>
      </vt:variant>
    </vt:vector>
  </HeadingPairs>
  <TitlesOfParts>
    <vt:vector size="83" baseType="lpstr">
      <vt:lpstr>クール</vt:lpstr>
      <vt:lpstr>Office ​​テーマ</vt:lpstr>
      <vt:lpstr>コーズ・リレーテッド・マーケティングが 消費者のブランド態度へ及ぼす影響</vt:lpstr>
      <vt:lpstr>目次</vt:lpstr>
      <vt:lpstr>はじめに</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先行研究のレビュー</vt:lpstr>
      <vt:lpstr>先行研究のレビュー（１）</vt:lpstr>
      <vt:lpstr>先行研究のレビュー（２）</vt:lpstr>
      <vt:lpstr>先行研究のレビュー（３）</vt:lpstr>
      <vt:lpstr>先行研究のレビュー（４）</vt:lpstr>
      <vt:lpstr>先行研究のレビューまとめ</vt:lpstr>
      <vt:lpstr>問題意識</vt:lpstr>
      <vt:lpstr>予備調査</vt:lpstr>
      <vt:lpstr>コーズブランド適合度の尺度</vt:lpstr>
      <vt:lpstr>成功・失敗の基準</vt:lpstr>
      <vt:lpstr>予備調査概要</vt:lpstr>
      <vt:lpstr>調査結果</vt:lpstr>
      <vt:lpstr>調査結果</vt:lpstr>
      <vt:lpstr>調査結果</vt:lpstr>
      <vt:lpstr>調査結果</vt:lpstr>
      <vt:lpstr>結果からの考察</vt:lpstr>
      <vt:lpstr>研究目的</vt:lpstr>
      <vt:lpstr>仮説導出</vt:lpstr>
      <vt:lpstr>仮説導出</vt:lpstr>
      <vt:lpstr>仮説導出</vt:lpstr>
      <vt:lpstr>仮説導出</vt:lpstr>
      <vt:lpstr>仮説導出</vt:lpstr>
      <vt:lpstr>仮説導出</vt:lpstr>
      <vt:lpstr>仮説導出</vt:lpstr>
      <vt:lpstr>仮説導出</vt:lpstr>
      <vt:lpstr>仮説導出</vt:lpstr>
      <vt:lpstr>仮説１</vt:lpstr>
      <vt:lpstr>仮説１</vt:lpstr>
      <vt:lpstr>参考文献</vt:lpstr>
      <vt:lpstr>参考文献</vt:lpstr>
      <vt:lpstr>PowerPoint プレゼンテーション</vt:lpstr>
      <vt:lpstr>参考URL</vt:lpstr>
      <vt:lpstr>今後の展望</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ネピア　 トイレのない地域でのトイレ作り支援</vt:lpstr>
      <vt:lpstr>ネピア　 湿地での植林活動</vt:lpstr>
      <vt:lpstr>ネピア　 途上国での図書館建設　</vt:lpstr>
      <vt:lpstr>ネピア　 インフルエンザワクチンの寄付</vt:lpstr>
      <vt:lpstr>ネピア　 乳がんの予防啓発活動</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CSRによる企業イメージの向上</dc:title>
  <dc:creator>TOYO UNIV</dc:creator>
  <cp:lastModifiedBy>MIYAKO</cp:lastModifiedBy>
  <cp:revision>180</cp:revision>
  <cp:lastPrinted>2015-08-22T03:49:58Z</cp:lastPrinted>
  <dcterms:created xsi:type="dcterms:W3CDTF">2015-05-19T05:21:22Z</dcterms:created>
  <dcterms:modified xsi:type="dcterms:W3CDTF">2015-09-02T13:48:48Z</dcterms:modified>
</cp:coreProperties>
</file>